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7"/>
  </p:notesMasterIdLst>
  <p:sldIdLst>
    <p:sldId id="256" r:id="rId3"/>
    <p:sldId id="258" r:id="rId4"/>
    <p:sldId id="263" r:id="rId5"/>
    <p:sldId id="262" r:id="rId6"/>
    <p:sldId id="265" r:id="rId7"/>
    <p:sldId id="266" r:id="rId8"/>
    <p:sldId id="267" r:id="rId9"/>
    <p:sldId id="284" r:id="rId10"/>
    <p:sldId id="288" r:id="rId11"/>
    <p:sldId id="261" r:id="rId12"/>
    <p:sldId id="282" r:id="rId13"/>
    <p:sldId id="269" r:id="rId14"/>
    <p:sldId id="283" r:id="rId15"/>
    <p:sldId id="271" r:id="rId16"/>
    <p:sldId id="287" r:id="rId17"/>
    <p:sldId id="273" r:id="rId18"/>
    <p:sldId id="289" r:id="rId19"/>
    <p:sldId id="275" r:id="rId20"/>
    <p:sldId id="276" r:id="rId21"/>
    <p:sldId id="286" r:id="rId22"/>
    <p:sldId id="277" r:id="rId23"/>
    <p:sldId id="280" r:id="rId24"/>
    <p:sldId id="278"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8753"/>
    <a:srgbClr val="87A66E"/>
    <a:srgbClr val="9CB687"/>
    <a:srgbClr val="D097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DD7E0-8D1F-4574-9E4A-BBA36F4DDA42}" v="17" dt="2019-10-08T12:11:03.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3231" autoAdjust="0"/>
  </p:normalViewPr>
  <p:slideViewPr>
    <p:cSldViewPr snapToGrid="0">
      <p:cViewPr varScale="1">
        <p:scale>
          <a:sx n="55" d="100"/>
          <a:sy n="55" d="100"/>
        </p:scale>
        <p:origin x="1041"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Dinwiddie" userId="8eb2eb06ecd86d0d" providerId="LiveId" clId="{1A71E729-776C-48AA-8D6E-3BB82E091B6F}"/>
  </pc:docChgLst>
  <pc:docChgLst>
    <pc:chgData name="James Dinwiddie" userId="8eb2eb06ecd86d0d" providerId="LiveId" clId="{1AEDD7E0-8D1F-4574-9E4A-BBA36F4DDA42}"/>
    <pc:docChg chg="custSel delSld modSld sldOrd">
      <pc:chgData name="James Dinwiddie" userId="8eb2eb06ecd86d0d" providerId="LiveId" clId="{1AEDD7E0-8D1F-4574-9E4A-BBA36F4DDA42}" dt="2019-10-08T12:11:03.069" v="239"/>
      <pc:docMkLst>
        <pc:docMk/>
      </pc:docMkLst>
      <pc:sldChg chg="modNotesTx">
        <pc:chgData name="James Dinwiddie" userId="8eb2eb06ecd86d0d" providerId="LiveId" clId="{1AEDD7E0-8D1F-4574-9E4A-BBA36F4DDA42}" dt="2019-10-08T11:48:41.301" v="10" actId="20577"/>
        <pc:sldMkLst>
          <pc:docMk/>
          <pc:sldMk cId="3040833707" sldId="263"/>
        </pc:sldMkLst>
      </pc:sldChg>
      <pc:sldChg chg="addSp modSp ord">
        <pc:chgData name="James Dinwiddie" userId="8eb2eb06ecd86d0d" providerId="LiveId" clId="{1AEDD7E0-8D1F-4574-9E4A-BBA36F4DDA42}" dt="2019-10-08T12:11:03.069" v="239"/>
        <pc:sldMkLst>
          <pc:docMk/>
          <pc:sldMk cId="169678274" sldId="276"/>
        </pc:sldMkLst>
        <pc:spChg chg="add mod">
          <ac:chgData name="James Dinwiddie" userId="8eb2eb06ecd86d0d" providerId="LiveId" clId="{1AEDD7E0-8D1F-4574-9E4A-BBA36F4DDA42}" dt="2019-10-08T12:07:27.836" v="186" actId="12788"/>
          <ac:spMkLst>
            <pc:docMk/>
            <pc:sldMk cId="169678274" sldId="276"/>
            <ac:spMk id="3" creationId="{3B2B9670-5276-452D-9BC6-4F70AAFF77AB}"/>
          </ac:spMkLst>
        </pc:spChg>
        <pc:spChg chg="mod">
          <ac:chgData name="James Dinwiddie" userId="8eb2eb06ecd86d0d" providerId="LiveId" clId="{1AEDD7E0-8D1F-4574-9E4A-BBA36F4DDA42}" dt="2019-10-08T12:09:05.277" v="233" actId="1038"/>
          <ac:spMkLst>
            <pc:docMk/>
            <pc:sldMk cId="169678274" sldId="276"/>
            <ac:spMk id="9" creationId="{D94D61D0-30AF-46B7-A019-92E52A253348}"/>
          </ac:spMkLst>
        </pc:spChg>
        <pc:spChg chg="mod">
          <ac:chgData name="James Dinwiddie" userId="8eb2eb06ecd86d0d" providerId="LiveId" clId="{1AEDD7E0-8D1F-4574-9E4A-BBA36F4DDA42}" dt="2019-10-08T12:09:05.277" v="233" actId="1038"/>
          <ac:spMkLst>
            <pc:docMk/>
            <pc:sldMk cId="169678274" sldId="276"/>
            <ac:spMk id="11" creationId="{82C42EE6-3C35-4A6F-B2EB-38D0939267DB}"/>
          </ac:spMkLst>
        </pc:spChg>
        <pc:spChg chg="mod">
          <ac:chgData name="James Dinwiddie" userId="8eb2eb06ecd86d0d" providerId="LiveId" clId="{1AEDD7E0-8D1F-4574-9E4A-BBA36F4DDA42}" dt="2019-10-08T12:09:48.015" v="237" actId="1076"/>
          <ac:spMkLst>
            <pc:docMk/>
            <pc:sldMk cId="169678274" sldId="276"/>
            <ac:spMk id="12" creationId="{E96A4124-2703-4CE3-94F4-CEA78C0DC46C}"/>
          </ac:spMkLst>
        </pc:spChg>
        <pc:spChg chg="mod">
          <ac:chgData name="James Dinwiddie" userId="8eb2eb06ecd86d0d" providerId="LiveId" clId="{1AEDD7E0-8D1F-4574-9E4A-BBA36F4DDA42}" dt="2019-10-08T12:07:15.835" v="182" actId="12788"/>
          <ac:spMkLst>
            <pc:docMk/>
            <pc:sldMk cId="169678274" sldId="276"/>
            <ac:spMk id="22" creationId="{7E6FC684-39BC-4828-A556-D62B7ACB9A9A}"/>
          </ac:spMkLst>
        </pc:spChg>
        <pc:spChg chg="mod">
          <ac:chgData name="James Dinwiddie" userId="8eb2eb06ecd86d0d" providerId="LiveId" clId="{1AEDD7E0-8D1F-4574-9E4A-BBA36F4DDA42}" dt="2019-10-08T12:09:05.277" v="233" actId="1038"/>
          <ac:spMkLst>
            <pc:docMk/>
            <pc:sldMk cId="169678274" sldId="276"/>
            <ac:spMk id="23" creationId="{B269A1FA-535E-457B-84F5-F4E15E46FEB2}"/>
          </ac:spMkLst>
        </pc:spChg>
        <pc:picChg chg="mod modCrop">
          <ac:chgData name="James Dinwiddie" userId="8eb2eb06ecd86d0d" providerId="LiveId" clId="{1AEDD7E0-8D1F-4574-9E4A-BBA36F4DDA42}" dt="2019-10-08T12:09:17.528" v="234" actId="1076"/>
          <ac:picMkLst>
            <pc:docMk/>
            <pc:sldMk cId="169678274" sldId="276"/>
            <ac:picMk id="4" creationId="{BAB0610E-9C42-418F-A8D4-6537F58019E8}"/>
          </ac:picMkLst>
        </pc:picChg>
      </pc:sldChg>
      <pc:sldChg chg="ord">
        <pc:chgData name="James Dinwiddie" userId="8eb2eb06ecd86d0d" providerId="LiveId" clId="{1AEDD7E0-8D1F-4574-9E4A-BBA36F4DDA42}" dt="2019-10-08T12:10:24.363" v="238"/>
        <pc:sldMkLst>
          <pc:docMk/>
          <pc:sldMk cId="356165559" sldId="278"/>
        </pc:sldMkLst>
      </pc:sldChg>
      <pc:sldChg chg="modTransition">
        <pc:chgData name="James Dinwiddie" userId="8eb2eb06ecd86d0d" providerId="LiveId" clId="{1AEDD7E0-8D1F-4574-9E4A-BBA36F4DDA42}" dt="2019-10-03T02:22:32.315" v="9"/>
        <pc:sldMkLst>
          <pc:docMk/>
          <pc:sldMk cId="1647672195" sldId="280"/>
        </pc:sldMkLst>
      </pc:sldChg>
      <pc:sldChg chg="del">
        <pc:chgData name="James Dinwiddie" userId="8eb2eb06ecd86d0d" providerId="LiveId" clId="{1AEDD7E0-8D1F-4574-9E4A-BBA36F4DDA42}" dt="2019-10-03T02:17:52.609" v="0" actId="47"/>
        <pc:sldMkLst>
          <pc:docMk/>
          <pc:sldMk cId="1064693895" sldId="285"/>
        </pc:sldMkLst>
      </pc:sldChg>
      <pc:sldChg chg="ord">
        <pc:chgData name="James Dinwiddie" userId="8eb2eb06ecd86d0d" providerId="LiveId" clId="{1AEDD7E0-8D1F-4574-9E4A-BBA36F4DDA42}" dt="2019-10-08T11:58:23.443" v="13"/>
        <pc:sldMkLst>
          <pc:docMk/>
          <pc:sldMk cId="3787651391" sldId="286"/>
        </pc:sldMkLst>
      </pc:sldChg>
      <pc:sldChg chg="ord">
        <pc:chgData name="James Dinwiddie" userId="8eb2eb06ecd86d0d" providerId="LiveId" clId="{1AEDD7E0-8D1F-4574-9E4A-BBA36F4DDA42}" dt="2019-10-03T02:19:15.379" v="5"/>
        <pc:sldMkLst>
          <pc:docMk/>
          <pc:sldMk cId="320128264" sldId="287"/>
        </pc:sldMkLst>
      </pc:sldChg>
      <pc:sldChg chg="ord modTransition">
        <pc:chgData name="James Dinwiddie" userId="8eb2eb06ecd86d0d" providerId="LiveId" clId="{1AEDD7E0-8D1F-4574-9E4A-BBA36F4DDA42}" dt="2019-10-03T02:21:00.233" v="6"/>
        <pc:sldMkLst>
          <pc:docMk/>
          <pc:sldMk cId="3045985739" sldId="289"/>
        </pc:sldMkLst>
      </pc:sldChg>
    </pc:docChg>
  </pc:docChgLst>
  <pc:docChgLst>
    <pc:chgData name="James Dinwiddie" userId="8eb2eb06ecd86d0d" providerId="LiveId" clId="{384A6CDC-8975-4205-A802-1F573763C3D5}"/>
  </pc:docChgLst>
  <pc:docChgLst>
    <pc:chgData name="James Dinwiddie" userId="8eb2eb06ecd86d0d" providerId="LiveId" clId="{FDAFA72F-9299-4194-8D1B-AD0DAB78ABEA}"/>
    <pc:docChg chg="undo custSel addSld delSld modSld">
      <pc:chgData name="James Dinwiddie" userId="8eb2eb06ecd86d0d" providerId="LiveId" clId="{FDAFA72F-9299-4194-8D1B-AD0DAB78ABEA}" dt="2019-07-30T13:36:09.073" v="61" actId="12788"/>
      <pc:docMkLst>
        <pc:docMk/>
      </pc:docMkLst>
      <pc:sldChg chg="modSp">
        <pc:chgData name="James Dinwiddie" userId="8eb2eb06ecd86d0d" providerId="LiveId" clId="{FDAFA72F-9299-4194-8D1B-AD0DAB78ABEA}" dt="2019-07-30T13:17:38.497" v="6" actId="6549"/>
        <pc:sldMkLst>
          <pc:docMk/>
          <pc:sldMk cId="169678274" sldId="276"/>
        </pc:sldMkLst>
        <pc:spChg chg="mod">
          <ac:chgData name="James Dinwiddie" userId="8eb2eb06ecd86d0d" providerId="LiveId" clId="{FDAFA72F-9299-4194-8D1B-AD0DAB78ABEA}" dt="2019-07-30T13:17:38.497" v="6" actId="6549"/>
          <ac:spMkLst>
            <pc:docMk/>
            <pc:sldMk cId="169678274" sldId="276"/>
            <ac:spMk id="22" creationId="{7E6FC684-39BC-4828-A556-D62B7ACB9A9A}"/>
          </ac:spMkLst>
        </pc:spChg>
      </pc:sldChg>
      <pc:sldChg chg="modSp">
        <pc:chgData name="James Dinwiddie" userId="8eb2eb06ecd86d0d" providerId="LiveId" clId="{FDAFA72F-9299-4194-8D1B-AD0DAB78ABEA}" dt="2019-07-30T13:17:47.271" v="7" actId="6549"/>
        <pc:sldMkLst>
          <pc:docMk/>
          <pc:sldMk cId="263799426" sldId="279"/>
        </pc:sldMkLst>
        <pc:spChg chg="mod">
          <ac:chgData name="James Dinwiddie" userId="8eb2eb06ecd86d0d" providerId="LiveId" clId="{FDAFA72F-9299-4194-8D1B-AD0DAB78ABEA}" dt="2019-07-30T13:17:47.271" v="7" actId="6549"/>
          <ac:spMkLst>
            <pc:docMk/>
            <pc:sldMk cId="263799426" sldId="279"/>
            <ac:spMk id="22" creationId="{7E6FC684-39BC-4828-A556-D62B7ACB9A9A}"/>
          </ac:spMkLst>
        </pc:spChg>
      </pc:sldChg>
      <pc:sldChg chg="addSp delSp modSp">
        <pc:chgData name="James Dinwiddie" userId="8eb2eb06ecd86d0d" providerId="LiveId" clId="{FDAFA72F-9299-4194-8D1B-AD0DAB78ABEA}" dt="2019-07-30T13:11:05.475" v="5" actId="1076"/>
        <pc:sldMkLst>
          <pc:docMk/>
          <pc:sldMk cId="1064693895" sldId="285"/>
        </pc:sldMkLst>
        <pc:grpChg chg="mod">
          <ac:chgData name="James Dinwiddie" userId="8eb2eb06ecd86d0d" providerId="LiveId" clId="{FDAFA72F-9299-4194-8D1B-AD0DAB78ABEA}" dt="2019-07-30T13:11:05.475" v="5" actId="1076"/>
          <ac:grpSpMkLst>
            <pc:docMk/>
            <pc:sldMk cId="1064693895" sldId="285"/>
            <ac:grpSpMk id="33" creationId="{CE099873-8F21-4981-AB85-8DF6F07FCE10}"/>
          </ac:grpSpMkLst>
        </pc:grpChg>
        <pc:graphicFrameChg chg="add del modGraphic">
          <ac:chgData name="James Dinwiddie" userId="8eb2eb06ecd86d0d" providerId="LiveId" clId="{FDAFA72F-9299-4194-8D1B-AD0DAB78ABEA}" dt="2019-07-30T13:08:54.997" v="3" actId="478"/>
          <ac:graphicFrameMkLst>
            <pc:docMk/>
            <pc:sldMk cId="1064693895" sldId="285"/>
            <ac:graphicFrameMk id="3" creationId="{81E95FF3-613E-4AD1-8306-DB662566690F}"/>
          </ac:graphicFrameMkLst>
        </pc:graphicFrameChg>
      </pc:sldChg>
      <pc:sldChg chg="addSp delSp modSp add">
        <pc:chgData name="James Dinwiddie" userId="8eb2eb06ecd86d0d" providerId="LiveId" clId="{FDAFA72F-9299-4194-8D1B-AD0DAB78ABEA}" dt="2019-07-30T13:36:09.073" v="61" actId="12788"/>
        <pc:sldMkLst>
          <pc:docMk/>
          <pc:sldMk cId="3045985739" sldId="289"/>
        </pc:sldMkLst>
        <pc:spChg chg="add del">
          <ac:chgData name="James Dinwiddie" userId="8eb2eb06ecd86d0d" providerId="LiveId" clId="{FDAFA72F-9299-4194-8D1B-AD0DAB78ABEA}" dt="2019-07-30T13:33:34.614" v="19" actId="478"/>
          <ac:spMkLst>
            <pc:docMk/>
            <pc:sldMk cId="3045985739" sldId="289"/>
            <ac:spMk id="2" creationId="{44C08670-3939-4146-9682-2B2C5EF8D77C}"/>
          </ac:spMkLst>
        </pc:spChg>
        <pc:spChg chg="add del">
          <ac:chgData name="James Dinwiddie" userId="8eb2eb06ecd86d0d" providerId="LiveId" clId="{FDAFA72F-9299-4194-8D1B-AD0DAB78ABEA}" dt="2019-07-30T13:33:45.549" v="21" actId="478"/>
          <ac:spMkLst>
            <pc:docMk/>
            <pc:sldMk cId="3045985739" sldId="289"/>
            <ac:spMk id="3" creationId="{6D3DC98E-E916-4526-A477-77589DB322EE}"/>
          </ac:spMkLst>
        </pc:spChg>
        <pc:spChg chg="add mod">
          <ac:chgData name="James Dinwiddie" userId="8eb2eb06ecd86d0d" providerId="LiveId" clId="{FDAFA72F-9299-4194-8D1B-AD0DAB78ABEA}" dt="2019-07-30T13:36:09.073" v="61" actId="12788"/>
          <ac:spMkLst>
            <pc:docMk/>
            <pc:sldMk cId="3045985739" sldId="289"/>
            <ac:spMk id="14" creationId="{CFE3F706-A0F8-4652-9C22-CBD0E7AA605B}"/>
          </ac:spMkLst>
        </pc:spChg>
        <pc:spChg chg="del mod topLvl">
          <ac:chgData name="James Dinwiddie" userId="8eb2eb06ecd86d0d" providerId="LiveId" clId="{FDAFA72F-9299-4194-8D1B-AD0DAB78ABEA}" dt="2019-07-30T13:33:15.209" v="11" actId="478"/>
          <ac:spMkLst>
            <pc:docMk/>
            <pc:sldMk cId="3045985739" sldId="289"/>
            <ac:spMk id="21" creationId="{7B61C190-0106-43B6-B0AE-D6C7765F316D}"/>
          </ac:spMkLst>
        </pc:spChg>
        <pc:grpChg chg="del">
          <ac:chgData name="James Dinwiddie" userId="8eb2eb06ecd86d0d" providerId="LiveId" clId="{FDAFA72F-9299-4194-8D1B-AD0DAB78ABEA}" dt="2019-07-30T13:33:17.689" v="12" actId="478"/>
          <ac:grpSpMkLst>
            <pc:docMk/>
            <pc:sldMk cId="3045985739" sldId="289"/>
            <ac:grpSpMk id="7" creationId="{7269186E-72FC-4777-B84E-5F30377E8DF6}"/>
          </ac:grpSpMkLst>
        </pc:grpChg>
        <pc:grpChg chg="del">
          <ac:chgData name="James Dinwiddie" userId="8eb2eb06ecd86d0d" providerId="LiveId" clId="{FDAFA72F-9299-4194-8D1B-AD0DAB78ABEA}" dt="2019-07-30T13:33:19.377" v="13" actId="478"/>
          <ac:grpSpMkLst>
            <pc:docMk/>
            <pc:sldMk cId="3045985739" sldId="289"/>
            <ac:grpSpMk id="12" creationId="{115E1DB2-5AD2-4C50-B9C5-412079A97978}"/>
          </ac:grpSpMkLst>
        </pc:grpChg>
        <pc:grpChg chg="del">
          <ac:chgData name="James Dinwiddie" userId="8eb2eb06ecd86d0d" providerId="LiveId" clId="{FDAFA72F-9299-4194-8D1B-AD0DAB78ABEA}" dt="2019-07-30T13:33:20.954" v="14" actId="478"/>
          <ac:grpSpMkLst>
            <pc:docMk/>
            <pc:sldMk cId="3045985739" sldId="289"/>
            <ac:grpSpMk id="29" creationId="{338E76EF-9B11-4336-9219-FE796037186F}"/>
          </ac:grpSpMkLst>
        </pc:grpChg>
        <pc:grpChg chg="del">
          <ac:chgData name="James Dinwiddie" userId="8eb2eb06ecd86d0d" providerId="LiveId" clId="{FDAFA72F-9299-4194-8D1B-AD0DAB78ABEA}" dt="2019-07-30T13:33:11.504" v="9" actId="478"/>
          <ac:grpSpMkLst>
            <pc:docMk/>
            <pc:sldMk cId="3045985739" sldId="289"/>
            <ac:grpSpMk id="33" creationId="{CE099873-8F21-4981-AB85-8DF6F07FCE10}"/>
          </ac:grpSpMkLst>
        </pc:grpChg>
        <pc:graphicFrameChg chg="del topLvl">
          <ac:chgData name="James Dinwiddie" userId="8eb2eb06ecd86d0d" providerId="LiveId" clId="{FDAFA72F-9299-4194-8D1B-AD0DAB78ABEA}" dt="2019-07-30T13:33:11.504" v="9" actId="478"/>
          <ac:graphicFrameMkLst>
            <pc:docMk/>
            <pc:sldMk cId="3045985739" sldId="289"/>
            <ac:graphicFrameMk id="32" creationId="{E5C9AAEE-46D0-46C2-ADAE-E0E23FD4352F}"/>
          </ac:graphicFrameMkLst>
        </pc:graphicFrameChg>
        <pc:picChg chg="add mod">
          <ac:chgData name="James Dinwiddie" userId="8eb2eb06ecd86d0d" providerId="LiveId" clId="{FDAFA72F-9299-4194-8D1B-AD0DAB78ABEA}" dt="2019-07-30T13:35:29.263" v="29" actId="1076"/>
          <ac:picMkLst>
            <pc:docMk/>
            <pc:sldMk cId="3045985739" sldId="289"/>
            <ac:picMk id="8" creationId="{F7EF8647-9918-498D-9584-810662584EFF}"/>
          </ac:picMkLst>
        </pc:picChg>
      </pc:sldChg>
      <pc:sldChg chg="addSp delSp add del setBg delDesignElem">
        <pc:chgData name="James Dinwiddie" userId="8eb2eb06ecd86d0d" providerId="LiveId" clId="{FDAFA72F-9299-4194-8D1B-AD0DAB78ABEA}" dt="2019-07-30T13:33:23.558" v="17"/>
        <pc:sldMkLst>
          <pc:docMk/>
          <pc:sldMk cId="2044425569" sldId="290"/>
        </pc:sldMkLst>
        <pc:spChg chg="add del">
          <ac:chgData name="James Dinwiddie" userId="8eb2eb06ecd86d0d" providerId="LiveId" clId="{FDAFA72F-9299-4194-8D1B-AD0DAB78ABEA}" dt="2019-07-30T13:33:23.558" v="17"/>
          <ac:spMkLst>
            <pc:docMk/>
            <pc:sldMk cId="2044425569" sldId="290"/>
            <ac:spMk id="9" creationId="{384B5FFB-E400-49F0-8153-75622C96F4BD}"/>
          </ac:spMkLst>
        </pc:spChg>
        <pc:spChg chg="add del">
          <ac:chgData name="James Dinwiddie" userId="8eb2eb06ecd86d0d" providerId="LiveId" clId="{FDAFA72F-9299-4194-8D1B-AD0DAB78ABEA}" dt="2019-07-30T13:33:23.558" v="17"/>
          <ac:spMkLst>
            <pc:docMk/>
            <pc:sldMk cId="2044425569" sldId="290"/>
            <ac:spMk id="11" creationId="{C9E734E7-3EBF-463F-9D80-2668EE36A715}"/>
          </ac:spMkLst>
        </pc:spChg>
        <pc:spChg chg="add del">
          <ac:chgData name="James Dinwiddie" userId="8eb2eb06ecd86d0d" providerId="LiveId" clId="{FDAFA72F-9299-4194-8D1B-AD0DAB78ABEA}" dt="2019-07-30T13:33:23.558" v="17"/>
          <ac:spMkLst>
            <pc:docMk/>
            <pc:sldMk cId="2044425569" sldId="290"/>
            <ac:spMk id="13" creationId="{44685F97-04E2-4F32-B20B-3CB5C4D1FC5E}"/>
          </ac:spMkLst>
        </pc:spChg>
        <pc:spChg chg="add del">
          <ac:chgData name="James Dinwiddie" userId="8eb2eb06ecd86d0d" providerId="LiveId" clId="{FDAFA72F-9299-4194-8D1B-AD0DAB78ABEA}" dt="2019-07-30T13:33:23.558" v="17"/>
          <ac:spMkLst>
            <pc:docMk/>
            <pc:sldMk cId="2044425569" sldId="290"/>
            <ac:spMk id="15" creationId="{457F0196-A6E1-4D1C-B47F-8CF95D75963E}"/>
          </ac:spMkLst>
        </pc:spChg>
        <pc:spChg chg="add del">
          <ac:chgData name="James Dinwiddie" userId="8eb2eb06ecd86d0d" providerId="LiveId" clId="{FDAFA72F-9299-4194-8D1B-AD0DAB78ABEA}" dt="2019-07-30T13:33:23.558" v="17"/>
          <ac:spMkLst>
            <pc:docMk/>
            <pc:sldMk cId="2044425569" sldId="290"/>
            <ac:spMk id="22" creationId="{B66F8A2C-B8CF-4B20-9A73-2ADCF6302755}"/>
          </ac:spMkLst>
        </pc:spChg>
        <pc:spChg chg="add del">
          <ac:chgData name="James Dinwiddie" userId="8eb2eb06ecd86d0d" providerId="LiveId" clId="{FDAFA72F-9299-4194-8D1B-AD0DAB78ABEA}" dt="2019-07-30T13:33:23.558" v="17"/>
          <ac:spMkLst>
            <pc:docMk/>
            <pc:sldMk cId="2044425569" sldId="290"/>
            <ac:spMk id="24" creationId="{180C23B1-7427-4DF4-BFF1-60CD7E93BC5F}"/>
          </ac:spMkLst>
        </pc:spChg>
        <pc:spChg chg="add del">
          <ac:chgData name="James Dinwiddie" userId="8eb2eb06ecd86d0d" providerId="LiveId" clId="{FDAFA72F-9299-4194-8D1B-AD0DAB78ABEA}" dt="2019-07-30T13:33:23.558" v="17"/>
          <ac:spMkLst>
            <pc:docMk/>
            <pc:sldMk cId="2044425569" sldId="290"/>
            <ac:spMk id="26" creationId="{B5DD78E9-DE0D-47AF-A0DB-F475221E3DC7}"/>
          </ac:spMkLst>
        </pc:spChg>
        <pc:spChg chg="add del">
          <ac:chgData name="James Dinwiddie" userId="8eb2eb06ecd86d0d" providerId="LiveId" clId="{FDAFA72F-9299-4194-8D1B-AD0DAB78ABEA}" dt="2019-07-30T13:33:23.558" v="17"/>
          <ac:spMkLst>
            <pc:docMk/>
            <pc:sldMk cId="2044425569" sldId="290"/>
            <ac:spMk id="28" creationId="{A118D329-2010-4A15-B57C-429FFAE35B11}"/>
          </ac:spMkLst>
        </pc:spChg>
        <pc:grpChg chg="add del">
          <ac:chgData name="James Dinwiddie" userId="8eb2eb06ecd86d0d" providerId="LiveId" clId="{FDAFA72F-9299-4194-8D1B-AD0DAB78ABEA}" dt="2019-07-30T13:33:23.558" v="17"/>
          <ac:grpSpMkLst>
            <pc:docMk/>
            <pc:sldMk cId="2044425569" sldId="290"/>
            <ac:grpSpMk id="17" creationId="{521404AE-4400-43A1-94EC-16F37AE01575}"/>
          </ac:grpSpMkLst>
        </pc:grpChg>
        <pc:cxnChg chg="add del">
          <ac:chgData name="James Dinwiddie" userId="8eb2eb06ecd86d0d" providerId="LiveId" clId="{FDAFA72F-9299-4194-8D1B-AD0DAB78ABEA}" dt="2019-07-30T13:33:23.558" v="17"/>
          <ac:cxnSpMkLst>
            <pc:docMk/>
            <pc:sldMk cId="2044425569" sldId="290"/>
            <ac:cxnSpMk id="30" creationId="{994262BC-EE98-4BD6-82DB-4955E8DCC29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E9D01-9F20-45FA-B583-E279CEA1FFB6}" type="datetimeFigureOut">
              <a:rPr lang="en-US" smtClean="0"/>
              <a:t>10/8/2019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D2131-4447-4B74-87B9-1A1E21B45CF6}" type="slidenum">
              <a:rPr lang="en-US" smtClean="0"/>
              <a:t>‹#›</a:t>
            </a:fld>
            <a:endParaRPr lang="en-US"/>
          </a:p>
        </p:txBody>
      </p:sp>
    </p:spTree>
    <p:extLst>
      <p:ext uri="{BB962C8B-B14F-4D97-AF65-F5344CB8AC3E}">
        <p14:creationId xmlns:p14="http://schemas.microsoft.com/office/powerpoint/2010/main" val="71232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know a lot about Hippocrates himself. What we know about is the Hippocratic Guild which consistent of medical practitioners.</a:t>
            </a:r>
          </a:p>
          <a:p>
            <a:r>
              <a:rPr lang="en-US" dirty="0"/>
              <a:t>Completely changed the face of medicine in Greece. </a:t>
            </a:r>
          </a:p>
        </p:txBody>
      </p:sp>
      <p:sp>
        <p:nvSpPr>
          <p:cNvPr id="4" name="Slide Number Placeholder 3"/>
          <p:cNvSpPr>
            <a:spLocks noGrp="1"/>
          </p:cNvSpPr>
          <p:nvPr>
            <p:ph type="sldNum" sz="quarter" idx="5"/>
          </p:nvPr>
        </p:nvSpPr>
        <p:spPr/>
        <p:txBody>
          <a:bodyPr/>
          <a:lstStyle/>
          <a:p>
            <a:fld id="{F1DD2131-4447-4B74-87B9-1A1E21B45CF6}" type="slidenum">
              <a:rPr lang="en-US" smtClean="0"/>
              <a:t>2</a:t>
            </a:fld>
            <a:endParaRPr lang="en-US"/>
          </a:p>
        </p:txBody>
      </p:sp>
    </p:spTree>
    <p:extLst>
      <p:ext uri="{BB962C8B-B14F-4D97-AF65-F5344CB8AC3E}">
        <p14:creationId xmlns:p14="http://schemas.microsoft.com/office/powerpoint/2010/main" val="2770018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things they did:</a:t>
            </a:r>
          </a:p>
          <a:p>
            <a:pPr marL="171450" indent="-171450">
              <a:buFontTx/>
              <a:buChar char="-"/>
            </a:pPr>
            <a:r>
              <a:rPr lang="en-US" dirty="0"/>
              <a:t>Differentiated the source of disease from supernatural causes. Smallpox, malaria, tuberculosis, and seizures were common in that era. The causes of illness were thought to be related to angering the Gods or not giving the appropriate gifts to various Gods. (Fun fact, daughters of God of health were Hygeia and Panacea)</a:t>
            </a:r>
          </a:p>
          <a:p>
            <a:pPr marL="171450" indent="-171450">
              <a:buFontTx/>
              <a:buChar char="-"/>
            </a:pPr>
            <a:r>
              <a:rPr lang="en-US" dirty="0"/>
              <a:t>Took really good records. We have over 70 books written by the Hippocratic Guild which include detailed physical exams and observations</a:t>
            </a:r>
          </a:p>
          <a:p>
            <a:pPr marL="171450" indent="-171450">
              <a:buFontTx/>
              <a:buChar char="-"/>
            </a:pPr>
            <a:r>
              <a:rPr lang="en-US" dirty="0"/>
              <a:t>Began developing prognoses. They would attempt to understand/predict what would happen</a:t>
            </a:r>
          </a:p>
          <a:p>
            <a:pPr marL="171450" indent="-171450">
              <a:buFontTx/>
              <a:buChar char="-"/>
            </a:pPr>
            <a:r>
              <a:rPr lang="en-US" dirty="0"/>
              <a:t>Strong code of ethics. Possibly their biggest contribution. They called medicine “The Great Art.’ A few of their precepts include </a:t>
            </a:r>
          </a:p>
          <a:p>
            <a:pPr marL="628650" lvl="1" indent="-171450">
              <a:buFontTx/>
              <a:buChar char="-"/>
            </a:pPr>
            <a:r>
              <a:rPr lang="en-US" dirty="0"/>
              <a:t>With purity and holiness I will pass my life and practice my art.</a:t>
            </a:r>
          </a:p>
          <a:p>
            <a:pPr marL="628650" lvl="1" indent="-171450">
              <a:buFontTx/>
              <a:buChar char="-"/>
            </a:pPr>
            <a:r>
              <a:rPr lang="en-US" dirty="0"/>
              <a:t>Where there is love of mankind, there is also love of the art.</a:t>
            </a:r>
          </a:p>
          <a:p>
            <a:pPr marL="628650" lvl="1" indent="-171450">
              <a:buFontTx/>
              <a:buChar char="-"/>
            </a:pPr>
            <a:r>
              <a:rPr lang="en-US" dirty="0"/>
              <a:t>First, do no harm</a:t>
            </a:r>
          </a:p>
          <a:p>
            <a:endParaRPr lang="en-US" dirty="0"/>
          </a:p>
        </p:txBody>
      </p:sp>
      <p:sp>
        <p:nvSpPr>
          <p:cNvPr id="4" name="Slide Number Placeholder 3"/>
          <p:cNvSpPr>
            <a:spLocks noGrp="1"/>
          </p:cNvSpPr>
          <p:nvPr>
            <p:ph type="sldNum" sz="quarter" idx="5"/>
          </p:nvPr>
        </p:nvSpPr>
        <p:spPr/>
        <p:txBody>
          <a:bodyPr/>
          <a:lstStyle/>
          <a:p>
            <a:fld id="{F1DD2131-4447-4B74-87B9-1A1E21B45CF6}" type="slidenum">
              <a:rPr lang="en-US" smtClean="0"/>
              <a:t>3</a:t>
            </a:fld>
            <a:endParaRPr lang="en-US"/>
          </a:p>
        </p:txBody>
      </p:sp>
    </p:spTree>
    <p:extLst>
      <p:ext uri="{BB962C8B-B14F-4D97-AF65-F5344CB8AC3E}">
        <p14:creationId xmlns:p14="http://schemas.microsoft.com/office/powerpoint/2010/main" val="111287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Drafted after the Nuremberg War Crimes Tribunal following World War II. </a:t>
            </a:r>
          </a:p>
          <a:p>
            <a:r>
              <a:rPr lang="en-US" dirty="0"/>
              <a:t>As part of the overall Tribune, a “Doctor’s Trial” was held, in which 23 Nazi doctors and officials involved in unethical medical practices such as: human experimentation in concentration camps, forced sterilization, mass murder under the guise of euthanasia, </a:t>
            </a:r>
            <a:r>
              <a:rPr lang="en-US" dirty="0" err="1"/>
              <a:t>etc</a:t>
            </a:r>
            <a:endParaRPr lang="en-US" dirty="0"/>
          </a:p>
        </p:txBody>
      </p:sp>
      <p:sp>
        <p:nvSpPr>
          <p:cNvPr id="4" name="Slide Number Placeholder 3"/>
          <p:cNvSpPr>
            <a:spLocks noGrp="1"/>
          </p:cNvSpPr>
          <p:nvPr>
            <p:ph type="sldNum" sz="quarter" idx="5"/>
          </p:nvPr>
        </p:nvSpPr>
        <p:spPr/>
        <p:txBody>
          <a:bodyPr/>
          <a:lstStyle/>
          <a:p>
            <a:fld id="{F1DD2131-4447-4B74-87B9-1A1E21B45CF6}" type="slidenum">
              <a:rPr lang="en-US" smtClean="0"/>
              <a:t>5</a:t>
            </a:fld>
            <a:endParaRPr lang="en-US"/>
          </a:p>
        </p:txBody>
      </p:sp>
    </p:spTree>
    <p:extLst>
      <p:ext uri="{BB962C8B-B14F-4D97-AF65-F5344CB8AC3E}">
        <p14:creationId xmlns:p14="http://schemas.microsoft.com/office/powerpoint/2010/main" val="80345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DD2131-4447-4B74-87B9-1A1E21B45CF6}" type="slidenum">
              <a:rPr lang="en-US" smtClean="0"/>
              <a:t>11</a:t>
            </a:fld>
            <a:endParaRPr lang="en-US"/>
          </a:p>
        </p:txBody>
      </p:sp>
    </p:spTree>
    <p:extLst>
      <p:ext uri="{BB962C8B-B14F-4D97-AF65-F5344CB8AC3E}">
        <p14:creationId xmlns:p14="http://schemas.microsoft.com/office/powerpoint/2010/main" val="101971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14C426C7-C068-44D7-A037-AF758B443A94}" type="datetimeFigureOut">
              <a:rPr lang="en-US" smtClean="0"/>
              <a:t>10/8/2019</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EC3B0ABD-7CFC-4A83-A01E-E40EDD201E31}" type="slidenum">
              <a:rPr lang="en-US" smtClean="0"/>
              <a:t>‹#›</a:t>
            </a:fld>
            <a:endParaRPr lang="en-US"/>
          </a:p>
        </p:txBody>
      </p:sp>
    </p:spTree>
    <p:extLst>
      <p:ext uri="{BB962C8B-B14F-4D97-AF65-F5344CB8AC3E}">
        <p14:creationId xmlns:p14="http://schemas.microsoft.com/office/powerpoint/2010/main" val="24838273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C426C7-C068-44D7-A037-AF758B443A94}"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135852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C426C7-C068-44D7-A037-AF758B443A94}"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3328029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3555C-0E51-473C-A028-9B835CC5BA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B58851-553C-4B1A-AA54-235D626283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AFABD4-34AC-4BDC-97AD-DA8912CC43E3}"/>
              </a:ext>
            </a:extLst>
          </p:cNvPr>
          <p:cNvSpPr>
            <a:spLocks noGrp="1"/>
          </p:cNvSpPr>
          <p:nvPr>
            <p:ph type="dt" sz="half" idx="10"/>
          </p:nvPr>
        </p:nvSpPr>
        <p:spPr/>
        <p:txBody>
          <a:bodyPr/>
          <a:lstStyle/>
          <a:p>
            <a:fld id="{14C426C7-C068-44D7-A037-AF758B443A94}" type="datetimeFigureOut">
              <a:rPr lang="en-US" smtClean="0"/>
              <a:t>10/8/2019</a:t>
            </a:fld>
            <a:endParaRPr lang="en-US"/>
          </a:p>
        </p:txBody>
      </p:sp>
      <p:sp>
        <p:nvSpPr>
          <p:cNvPr id="5" name="Footer Placeholder 4">
            <a:extLst>
              <a:ext uri="{FF2B5EF4-FFF2-40B4-BE49-F238E27FC236}">
                <a16:creationId xmlns:a16="http://schemas.microsoft.com/office/drawing/2014/main" id="{AD223E4B-ED66-4254-BC24-7AEA53015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48458-9864-42E0-B27B-97A52748F2A8}"/>
              </a:ext>
            </a:extLst>
          </p:cNvPr>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3862737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03D80-8D69-4524-A5CC-77F99F5C9F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BB586F-AA07-43F4-8707-A1F59851F4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C1F5A-CE65-4287-9781-FB7248549B4A}"/>
              </a:ext>
            </a:extLst>
          </p:cNvPr>
          <p:cNvSpPr>
            <a:spLocks noGrp="1"/>
          </p:cNvSpPr>
          <p:nvPr>
            <p:ph type="dt" sz="half" idx="10"/>
          </p:nvPr>
        </p:nvSpPr>
        <p:spPr/>
        <p:txBody>
          <a:bodyPr/>
          <a:lstStyle/>
          <a:p>
            <a:fld id="{14C426C7-C068-44D7-A037-AF758B443A94}" type="datetimeFigureOut">
              <a:rPr lang="en-US" smtClean="0"/>
              <a:t>10/8/2019</a:t>
            </a:fld>
            <a:endParaRPr lang="en-US"/>
          </a:p>
        </p:txBody>
      </p:sp>
      <p:sp>
        <p:nvSpPr>
          <p:cNvPr id="5" name="Footer Placeholder 4">
            <a:extLst>
              <a:ext uri="{FF2B5EF4-FFF2-40B4-BE49-F238E27FC236}">
                <a16:creationId xmlns:a16="http://schemas.microsoft.com/office/drawing/2014/main" id="{6146F5F2-119E-4073-BF70-43CF980BD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DC3CC-EEE2-4D77-B83D-F2383C287AE5}"/>
              </a:ext>
            </a:extLst>
          </p:cNvPr>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983354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1CDE-6B8F-488F-81AF-99750F869C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B961DD-2214-4E74-B80D-97CCCCBC0F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9F622C-2303-4F94-ABA7-5DAD269CCBE2}"/>
              </a:ext>
            </a:extLst>
          </p:cNvPr>
          <p:cNvSpPr>
            <a:spLocks noGrp="1"/>
          </p:cNvSpPr>
          <p:nvPr>
            <p:ph type="dt" sz="half" idx="10"/>
          </p:nvPr>
        </p:nvSpPr>
        <p:spPr/>
        <p:txBody>
          <a:bodyPr/>
          <a:lstStyle/>
          <a:p>
            <a:fld id="{14C426C7-C068-44D7-A037-AF758B443A94}" type="datetimeFigureOut">
              <a:rPr lang="en-US" smtClean="0"/>
              <a:t>10/8/2019</a:t>
            </a:fld>
            <a:endParaRPr lang="en-US"/>
          </a:p>
        </p:txBody>
      </p:sp>
      <p:sp>
        <p:nvSpPr>
          <p:cNvPr id="5" name="Footer Placeholder 4">
            <a:extLst>
              <a:ext uri="{FF2B5EF4-FFF2-40B4-BE49-F238E27FC236}">
                <a16:creationId xmlns:a16="http://schemas.microsoft.com/office/drawing/2014/main" id="{782B7AF3-1801-4E89-8962-831D99870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DD210-CE4C-4731-8B7A-DF125639477D}"/>
              </a:ext>
            </a:extLst>
          </p:cNvPr>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1111310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66B2-47F4-4F9F-8F2B-E4B16378C8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5A241-2393-4E1B-AB55-BDD0F6F954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5CAB06-AEC5-440E-8A59-070C5BDE1F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4976FF-369E-4053-B7E2-AD5B8E027116}"/>
              </a:ext>
            </a:extLst>
          </p:cNvPr>
          <p:cNvSpPr>
            <a:spLocks noGrp="1"/>
          </p:cNvSpPr>
          <p:nvPr>
            <p:ph type="dt" sz="half" idx="10"/>
          </p:nvPr>
        </p:nvSpPr>
        <p:spPr/>
        <p:txBody>
          <a:bodyPr/>
          <a:lstStyle/>
          <a:p>
            <a:fld id="{14C426C7-C068-44D7-A037-AF758B443A94}" type="datetimeFigureOut">
              <a:rPr lang="en-US" smtClean="0"/>
              <a:t>10/8/2019</a:t>
            </a:fld>
            <a:endParaRPr lang="en-US"/>
          </a:p>
        </p:txBody>
      </p:sp>
      <p:sp>
        <p:nvSpPr>
          <p:cNvPr id="6" name="Footer Placeholder 5">
            <a:extLst>
              <a:ext uri="{FF2B5EF4-FFF2-40B4-BE49-F238E27FC236}">
                <a16:creationId xmlns:a16="http://schemas.microsoft.com/office/drawing/2014/main" id="{61A8438C-F452-4EEA-81D1-59E9552474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872584-621D-41A7-970A-EBE0B03CD619}"/>
              </a:ext>
            </a:extLst>
          </p:cNvPr>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1514754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4BC7-F429-4E5B-82E8-308944791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E05EC0-E0F1-4CA1-A635-27FC35642B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9DDA4A-F946-4020-B6E4-FDF85373EB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B4C3C5-A425-49F8-9DEA-64425F584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AB7CE2-E6C5-4451-8972-CC75848B04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DFC265-6A54-472B-9218-E504CDE46738}"/>
              </a:ext>
            </a:extLst>
          </p:cNvPr>
          <p:cNvSpPr>
            <a:spLocks noGrp="1"/>
          </p:cNvSpPr>
          <p:nvPr>
            <p:ph type="dt" sz="half" idx="10"/>
          </p:nvPr>
        </p:nvSpPr>
        <p:spPr/>
        <p:txBody>
          <a:bodyPr/>
          <a:lstStyle/>
          <a:p>
            <a:fld id="{14C426C7-C068-44D7-A037-AF758B443A94}" type="datetimeFigureOut">
              <a:rPr lang="en-US" smtClean="0"/>
              <a:t>10/8/2019</a:t>
            </a:fld>
            <a:endParaRPr lang="en-US"/>
          </a:p>
        </p:txBody>
      </p:sp>
      <p:sp>
        <p:nvSpPr>
          <p:cNvPr id="8" name="Footer Placeholder 7">
            <a:extLst>
              <a:ext uri="{FF2B5EF4-FFF2-40B4-BE49-F238E27FC236}">
                <a16:creationId xmlns:a16="http://schemas.microsoft.com/office/drawing/2014/main" id="{BA646392-67EC-4881-BCE1-293B24FC84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101711-C10E-4C3D-8BDC-D0B39148C07A}"/>
              </a:ext>
            </a:extLst>
          </p:cNvPr>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3132107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83BE-7043-4D71-985A-EC9B7AB24C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3640BF-D160-4D6C-BF6D-D740D747F69E}"/>
              </a:ext>
            </a:extLst>
          </p:cNvPr>
          <p:cNvSpPr>
            <a:spLocks noGrp="1"/>
          </p:cNvSpPr>
          <p:nvPr>
            <p:ph type="dt" sz="half" idx="10"/>
          </p:nvPr>
        </p:nvSpPr>
        <p:spPr/>
        <p:txBody>
          <a:bodyPr/>
          <a:lstStyle/>
          <a:p>
            <a:fld id="{14C426C7-C068-44D7-A037-AF758B443A94}" type="datetimeFigureOut">
              <a:rPr lang="en-US" smtClean="0"/>
              <a:t>10/8/2019</a:t>
            </a:fld>
            <a:endParaRPr lang="en-US"/>
          </a:p>
        </p:txBody>
      </p:sp>
      <p:sp>
        <p:nvSpPr>
          <p:cNvPr id="4" name="Footer Placeholder 3">
            <a:extLst>
              <a:ext uri="{FF2B5EF4-FFF2-40B4-BE49-F238E27FC236}">
                <a16:creationId xmlns:a16="http://schemas.microsoft.com/office/drawing/2014/main" id="{F2DB4952-A18E-40B7-A64F-E5881BA262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038523-462A-4FD5-AB78-ED6976667A1A}"/>
              </a:ext>
            </a:extLst>
          </p:cNvPr>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3531631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0E9BB0-B990-453D-8E37-512E650F0748}"/>
              </a:ext>
            </a:extLst>
          </p:cNvPr>
          <p:cNvSpPr>
            <a:spLocks noGrp="1"/>
          </p:cNvSpPr>
          <p:nvPr>
            <p:ph type="dt" sz="half" idx="10"/>
          </p:nvPr>
        </p:nvSpPr>
        <p:spPr/>
        <p:txBody>
          <a:bodyPr/>
          <a:lstStyle/>
          <a:p>
            <a:fld id="{14C426C7-C068-44D7-A037-AF758B443A94}" type="datetimeFigureOut">
              <a:rPr lang="en-US" smtClean="0"/>
              <a:t>10/8/2019</a:t>
            </a:fld>
            <a:endParaRPr lang="en-US"/>
          </a:p>
        </p:txBody>
      </p:sp>
      <p:sp>
        <p:nvSpPr>
          <p:cNvPr id="3" name="Footer Placeholder 2">
            <a:extLst>
              <a:ext uri="{FF2B5EF4-FFF2-40B4-BE49-F238E27FC236}">
                <a16:creationId xmlns:a16="http://schemas.microsoft.com/office/drawing/2014/main" id="{D9B74E77-2425-4BC5-8200-75DD9F577D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FD51A9-14BD-46D3-9DAC-12483428D870}"/>
              </a:ext>
            </a:extLst>
          </p:cNvPr>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301944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D6222-AC53-4268-A1A1-0165AF1266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AC23AF-CECA-4326-9CD2-BF2FB4964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178431-029D-4871-8FB9-E899AE9932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ABFFC3-6125-41C9-882D-E59E761D998B}"/>
              </a:ext>
            </a:extLst>
          </p:cNvPr>
          <p:cNvSpPr>
            <a:spLocks noGrp="1"/>
          </p:cNvSpPr>
          <p:nvPr>
            <p:ph type="dt" sz="half" idx="10"/>
          </p:nvPr>
        </p:nvSpPr>
        <p:spPr/>
        <p:txBody>
          <a:bodyPr/>
          <a:lstStyle/>
          <a:p>
            <a:fld id="{14C426C7-C068-44D7-A037-AF758B443A94}" type="datetimeFigureOut">
              <a:rPr lang="en-US" smtClean="0"/>
              <a:t>10/8/2019</a:t>
            </a:fld>
            <a:endParaRPr lang="en-US"/>
          </a:p>
        </p:txBody>
      </p:sp>
      <p:sp>
        <p:nvSpPr>
          <p:cNvPr id="6" name="Footer Placeholder 5">
            <a:extLst>
              <a:ext uri="{FF2B5EF4-FFF2-40B4-BE49-F238E27FC236}">
                <a16:creationId xmlns:a16="http://schemas.microsoft.com/office/drawing/2014/main" id="{3035F171-D226-4B20-818C-DCC34CD2BB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7AFE94-2345-41AE-A527-39A8D48D8231}"/>
              </a:ext>
            </a:extLst>
          </p:cNvPr>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265401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C426C7-C068-44D7-A037-AF758B443A94}"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2480427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3ABDB-A63F-4F0C-B536-CCA6FA83A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2FE700-8DCC-4C79-BBB0-7ADBA8A04B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530407-96B1-4D2A-B549-B408DC574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E570D8-D263-406F-896F-5BD0E06B4C6B}"/>
              </a:ext>
            </a:extLst>
          </p:cNvPr>
          <p:cNvSpPr>
            <a:spLocks noGrp="1"/>
          </p:cNvSpPr>
          <p:nvPr>
            <p:ph type="dt" sz="half" idx="10"/>
          </p:nvPr>
        </p:nvSpPr>
        <p:spPr/>
        <p:txBody>
          <a:bodyPr/>
          <a:lstStyle/>
          <a:p>
            <a:fld id="{14C426C7-C068-44D7-A037-AF758B443A94}" type="datetimeFigureOut">
              <a:rPr lang="en-US" smtClean="0"/>
              <a:t>10/8/2019</a:t>
            </a:fld>
            <a:endParaRPr lang="en-US"/>
          </a:p>
        </p:txBody>
      </p:sp>
      <p:sp>
        <p:nvSpPr>
          <p:cNvPr id="6" name="Footer Placeholder 5">
            <a:extLst>
              <a:ext uri="{FF2B5EF4-FFF2-40B4-BE49-F238E27FC236}">
                <a16:creationId xmlns:a16="http://schemas.microsoft.com/office/drawing/2014/main" id="{59EF9B13-846D-4196-927D-2A2ADD071F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3818D-88C8-4BC5-9A5F-E6EA7CEC2CB3}"/>
              </a:ext>
            </a:extLst>
          </p:cNvPr>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3704257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AEFB-A4FA-4DF9-9F70-A4CA7BD35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7D65FA-7EDB-49F2-8C05-20059A701B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E5776-AAC4-4D05-BD03-14B76B7C9B66}"/>
              </a:ext>
            </a:extLst>
          </p:cNvPr>
          <p:cNvSpPr>
            <a:spLocks noGrp="1"/>
          </p:cNvSpPr>
          <p:nvPr>
            <p:ph type="dt" sz="half" idx="10"/>
          </p:nvPr>
        </p:nvSpPr>
        <p:spPr/>
        <p:txBody>
          <a:bodyPr/>
          <a:lstStyle/>
          <a:p>
            <a:fld id="{14C426C7-C068-44D7-A037-AF758B443A94}" type="datetimeFigureOut">
              <a:rPr lang="en-US" smtClean="0"/>
              <a:t>10/8/2019</a:t>
            </a:fld>
            <a:endParaRPr lang="en-US"/>
          </a:p>
        </p:txBody>
      </p:sp>
      <p:sp>
        <p:nvSpPr>
          <p:cNvPr id="5" name="Footer Placeholder 4">
            <a:extLst>
              <a:ext uri="{FF2B5EF4-FFF2-40B4-BE49-F238E27FC236}">
                <a16:creationId xmlns:a16="http://schemas.microsoft.com/office/drawing/2014/main" id="{FB4C4237-BA53-4A5D-93B9-3118AFBE0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C1755-AE70-4E6D-A4D9-E5B82E36BDDF}"/>
              </a:ext>
            </a:extLst>
          </p:cNvPr>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785198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88809-70C8-4306-AD6A-9C40F42595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4ADF71-C80B-4D7D-9D91-28DB81826D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BFE9D-7E24-4A31-8CB4-F9D0D2CE580F}"/>
              </a:ext>
            </a:extLst>
          </p:cNvPr>
          <p:cNvSpPr>
            <a:spLocks noGrp="1"/>
          </p:cNvSpPr>
          <p:nvPr>
            <p:ph type="dt" sz="half" idx="10"/>
          </p:nvPr>
        </p:nvSpPr>
        <p:spPr/>
        <p:txBody>
          <a:bodyPr/>
          <a:lstStyle/>
          <a:p>
            <a:fld id="{14C426C7-C068-44D7-A037-AF758B443A94}" type="datetimeFigureOut">
              <a:rPr lang="en-US" smtClean="0"/>
              <a:t>10/8/2019</a:t>
            </a:fld>
            <a:endParaRPr lang="en-US"/>
          </a:p>
        </p:txBody>
      </p:sp>
      <p:sp>
        <p:nvSpPr>
          <p:cNvPr id="5" name="Footer Placeholder 4">
            <a:extLst>
              <a:ext uri="{FF2B5EF4-FFF2-40B4-BE49-F238E27FC236}">
                <a16:creationId xmlns:a16="http://schemas.microsoft.com/office/drawing/2014/main" id="{50B0100C-30DE-4432-A687-257771C16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7E4D2-388B-4FC6-A846-4E0B33D473C7}"/>
              </a:ext>
            </a:extLst>
          </p:cNvPr>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87004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14C426C7-C068-44D7-A037-AF758B443A94}" type="datetimeFigureOut">
              <a:rPr lang="en-US" smtClean="0"/>
              <a:t>10/8/2019</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5883647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C426C7-C068-44D7-A037-AF758B443A94}"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422433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C426C7-C068-44D7-A037-AF758B443A94}" type="datetimeFigureOut">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64695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C426C7-C068-44D7-A037-AF758B443A94}" type="datetimeFigureOut">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3844032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426C7-C068-44D7-A037-AF758B443A94}" type="datetimeFigureOut">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3B0ABD-7CFC-4A83-A01E-E40EDD201E31}" type="slidenum">
              <a:rPr lang="en-US" smtClean="0"/>
              <a:t>‹#›</a:t>
            </a:fld>
            <a:endParaRPr lang="en-US"/>
          </a:p>
        </p:txBody>
      </p:sp>
    </p:spTree>
    <p:extLst>
      <p:ext uri="{BB962C8B-B14F-4D97-AF65-F5344CB8AC3E}">
        <p14:creationId xmlns:p14="http://schemas.microsoft.com/office/powerpoint/2010/main" val="302234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4C426C7-C068-44D7-A037-AF758B443A94}" type="datetimeFigureOut">
              <a:rPr lang="en-US" smtClean="0"/>
              <a:t>10/8/2019</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6728" y="6227064"/>
            <a:ext cx="1463040" cy="256032"/>
          </a:xfrm>
        </p:spPr>
        <p:txBody>
          <a:bodyPr/>
          <a:lstStyle/>
          <a:p>
            <a:fld id="{EC3B0ABD-7CFC-4A83-A01E-E40EDD201E31}"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629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14C426C7-C068-44D7-A037-AF758B443A94}" type="datetimeFigureOut">
              <a:rPr lang="en-US" smtClean="0"/>
              <a:t>10/8/2019</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56032"/>
          </a:xfrm>
        </p:spPr>
        <p:txBody>
          <a:bodyPr/>
          <a:lstStyle/>
          <a:p>
            <a:fld id="{EC3B0ABD-7CFC-4A83-A01E-E40EDD201E31}"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3369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4C426C7-C068-44D7-A037-AF758B443A94}" type="datetimeFigureOut">
              <a:rPr lang="en-US" smtClean="0"/>
              <a:t>10/8/2019</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C3B0ABD-7CFC-4A83-A01E-E40EDD201E31}" type="slidenum">
              <a:rPr lang="en-US" smtClean="0"/>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2101153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79C89-81DB-4EFA-ABC6-8EDEE4F5E7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D4D1EF-8CF0-4F48-8CEC-529441FBF1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D48AC-2C1A-499D-85E6-9D4F01C679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426C7-C068-44D7-A037-AF758B443A94}" type="datetimeFigureOut">
              <a:rPr lang="en-US" smtClean="0"/>
              <a:t>10/8/2019</a:t>
            </a:fld>
            <a:endParaRPr lang="en-US"/>
          </a:p>
        </p:txBody>
      </p:sp>
      <p:sp>
        <p:nvSpPr>
          <p:cNvPr id="5" name="Footer Placeholder 4">
            <a:extLst>
              <a:ext uri="{FF2B5EF4-FFF2-40B4-BE49-F238E27FC236}">
                <a16:creationId xmlns:a16="http://schemas.microsoft.com/office/drawing/2014/main" id="{104C2F40-8547-499A-BE38-F24263F60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89B486-AE29-45B3-B3BC-B44D6072B2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B0ABD-7CFC-4A83-A01E-E40EDD201E31}" type="slidenum">
              <a:rPr lang="en-US" smtClean="0"/>
              <a:t>‹#›</a:t>
            </a:fld>
            <a:endParaRPr lang="en-US"/>
          </a:p>
        </p:txBody>
      </p:sp>
    </p:spTree>
    <p:extLst>
      <p:ext uri="{BB962C8B-B14F-4D97-AF65-F5344CB8AC3E}">
        <p14:creationId xmlns:p14="http://schemas.microsoft.com/office/powerpoint/2010/main" val="2055950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10.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3.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4.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44">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49" name="Rectangle 48">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CDA3768-7ECC-4951-A52F-1581ADE4281A}"/>
              </a:ext>
            </a:extLst>
          </p:cNvPr>
          <p:cNvSpPr>
            <a:spLocks noGrp="1"/>
          </p:cNvSpPr>
          <p:nvPr>
            <p:ph type="ctrTitle"/>
          </p:nvPr>
        </p:nvSpPr>
        <p:spPr>
          <a:xfrm>
            <a:off x="1263520" y="1272800"/>
            <a:ext cx="6544620" cy="4312402"/>
          </a:xfrm>
        </p:spPr>
        <p:txBody>
          <a:bodyPr anchor="ctr">
            <a:normAutofit/>
          </a:bodyPr>
          <a:lstStyle/>
          <a:p>
            <a:pPr algn="r"/>
            <a:r>
              <a:rPr lang="en-US" sz="6800">
                <a:solidFill>
                  <a:schemeClr val="tx1"/>
                </a:solidFill>
              </a:rPr>
              <a:t>Ethics in critical care medicine</a:t>
            </a:r>
          </a:p>
        </p:txBody>
      </p:sp>
      <p:sp>
        <p:nvSpPr>
          <p:cNvPr id="3" name="Subtitle 2">
            <a:extLst>
              <a:ext uri="{FF2B5EF4-FFF2-40B4-BE49-F238E27FC236}">
                <a16:creationId xmlns:a16="http://schemas.microsoft.com/office/drawing/2014/main" id="{5DBDF8F4-EA50-4967-A1D3-75B800E13862}"/>
              </a:ext>
            </a:extLst>
          </p:cNvPr>
          <p:cNvSpPr>
            <a:spLocks noGrp="1"/>
          </p:cNvSpPr>
          <p:nvPr>
            <p:ph type="subTitle" idx="1"/>
          </p:nvPr>
        </p:nvSpPr>
        <p:spPr>
          <a:xfrm>
            <a:off x="8473440" y="1272800"/>
            <a:ext cx="2481307" cy="4312402"/>
          </a:xfrm>
        </p:spPr>
        <p:txBody>
          <a:bodyPr anchor="ctr">
            <a:normAutofit/>
          </a:bodyPr>
          <a:lstStyle/>
          <a:p>
            <a:pPr algn="l">
              <a:spcAft>
                <a:spcPts val="600"/>
              </a:spcAft>
            </a:pPr>
            <a:r>
              <a:rPr lang="en-US" sz="2000"/>
              <a:t>James Dinwiddie, PA</a:t>
            </a:r>
          </a:p>
        </p:txBody>
      </p:sp>
      <p:cxnSp>
        <p:nvCxnSpPr>
          <p:cNvPr id="51" name="Straight Connector 50">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627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22">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27" name="Straight Connector 26">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person lying on a bed&#10;&#10;Description automatically generated">
            <a:extLst>
              <a:ext uri="{FF2B5EF4-FFF2-40B4-BE49-F238E27FC236}">
                <a16:creationId xmlns:a16="http://schemas.microsoft.com/office/drawing/2014/main" id="{06F7F055-3CF4-4886-959F-D307CCF3BECA}"/>
              </a:ext>
            </a:extLst>
          </p:cNvPr>
          <p:cNvPicPr>
            <a:picLocks noChangeAspect="1"/>
          </p:cNvPicPr>
          <p:nvPr/>
        </p:nvPicPr>
        <p:blipFill rotWithShape="1">
          <a:blip r:embed="rId3">
            <a:extLst>
              <a:ext uri="{28A0092B-C50C-407E-A947-70E740481C1C}">
                <a14:useLocalDpi xmlns:a14="http://schemas.microsoft.com/office/drawing/2010/main" val="0"/>
              </a:ext>
            </a:extLst>
          </a:blip>
          <a:srcRect l="10797" r="22193"/>
          <a:stretch/>
        </p:blipFill>
        <p:spPr>
          <a:xfrm>
            <a:off x="875321" y="990417"/>
            <a:ext cx="4357491" cy="4877167"/>
          </a:xfrm>
          <a:prstGeom prst="rect">
            <a:avLst/>
          </a:prstGeom>
        </p:spPr>
      </p:pic>
      <p:sp>
        <p:nvSpPr>
          <p:cNvPr id="2" name="Rectangle 1">
            <a:extLst>
              <a:ext uri="{FF2B5EF4-FFF2-40B4-BE49-F238E27FC236}">
                <a16:creationId xmlns:a16="http://schemas.microsoft.com/office/drawing/2014/main" id="{A4016C9E-A35D-4116-87B5-4F7C4DAF4FA4}"/>
              </a:ext>
            </a:extLst>
          </p:cNvPr>
          <p:cNvSpPr/>
          <p:nvPr/>
        </p:nvSpPr>
        <p:spPr>
          <a:xfrm>
            <a:off x="7838831" y="1367692"/>
            <a:ext cx="547077" cy="411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320B7D3-C578-4F14-9D31-13A637651A53}"/>
              </a:ext>
            </a:extLst>
          </p:cNvPr>
          <p:cNvSpPr txBox="1"/>
          <p:nvPr/>
        </p:nvSpPr>
        <p:spPr>
          <a:xfrm>
            <a:off x="5359657" y="2372192"/>
            <a:ext cx="5974584" cy="1200329"/>
          </a:xfrm>
          <a:prstGeom prst="rect">
            <a:avLst/>
          </a:prstGeom>
          <a:noFill/>
        </p:spPr>
        <p:txBody>
          <a:bodyPr wrap="none" rtlCol="0">
            <a:spAutoFit/>
          </a:bodyPr>
          <a:lstStyle/>
          <a:p>
            <a:r>
              <a:rPr lang="en-US" sz="2400" b="1" dirty="0"/>
              <a:t>58 year-old male, out of hospital v-fib arrest</a:t>
            </a:r>
          </a:p>
          <a:p>
            <a:pPr marL="285750" indent="-285750">
              <a:buFontTx/>
              <a:buChar char="-"/>
            </a:pPr>
            <a:r>
              <a:rPr lang="en-US" sz="2400" b="1" dirty="0"/>
              <a:t>No CPR until EMS arrived 8 minutes later</a:t>
            </a:r>
          </a:p>
          <a:p>
            <a:pPr marL="285750" indent="-285750">
              <a:buFontTx/>
              <a:buChar char="-"/>
            </a:pPr>
            <a:r>
              <a:rPr lang="en-US" sz="2400" b="1" dirty="0"/>
              <a:t>ROSC after 10 minutes ACLS</a:t>
            </a:r>
            <a:endParaRPr lang="en-US" sz="2400" dirty="0"/>
          </a:p>
        </p:txBody>
      </p:sp>
      <p:sp>
        <p:nvSpPr>
          <p:cNvPr id="3" name="Rectangle 2">
            <a:extLst>
              <a:ext uri="{FF2B5EF4-FFF2-40B4-BE49-F238E27FC236}">
                <a16:creationId xmlns:a16="http://schemas.microsoft.com/office/drawing/2014/main" id="{24852892-E781-4E25-9753-BB5806506F9E}"/>
              </a:ext>
            </a:extLst>
          </p:cNvPr>
          <p:cNvSpPr/>
          <p:nvPr/>
        </p:nvSpPr>
        <p:spPr>
          <a:xfrm>
            <a:off x="5359657" y="3962739"/>
            <a:ext cx="6096000" cy="1569660"/>
          </a:xfrm>
          <a:prstGeom prst="rect">
            <a:avLst/>
          </a:prstGeom>
        </p:spPr>
        <p:txBody>
          <a:bodyPr>
            <a:spAutoFit/>
          </a:bodyPr>
          <a:lstStyle/>
          <a:p>
            <a:r>
              <a:rPr lang="en-US" sz="2400" b="1" dirty="0"/>
              <a:t>3 days later, in ICU on mechanical vent.</a:t>
            </a:r>
          </a:p>
          <a:p>
            <a:pPr marL="285750" indent="-285750">
              <a:buFontTx/>
              <a:buChar char="-"/>
            </a:pPr>
            <a:r>
              <a:rPr lang="en-US" sz="2400" b="1" dirty="0"/>
              <a:t>Unresponsive to painful stimuli</a:t>
            </a:r>
          </a:p>
          <a:p>
            <a:pPr marL="285750" indent="-285750">
              <a:buFontTx/>
              <a:buChar char="-"/>
            </a:pPr>
            <a:r>
              <a:rPr lang="en-US" sz="2400" b="1" dirty="0"/>
              <a:t>Pupils fixed and dilated </a:t>
            </a:r>
          </a:p>
          <a:p>
            <a:pPr marL="285750" indent="-285750">
              <a:buFontTx/>
              <a:buChar char="-"/>
            </a:pPr>
            <a:r>
              <a:rPr lang="en-US" sz="2400" b="1" dirty="0"/>
              <a:t>Absent corneal reflexes</a:t>
            </a:r>
          </a:p>
        </p:txBody>
      </p:sp>
      <p:sp>
        <p:nvSpPr>
          <p:cNvPr id="4" name="TextBox 3">
            <a:extLst>
              <a:ext uri="{FF2B5EF4-FFF2-40B4-BE49-F238E27FC236}">
                <a16:creationId xmlns:a16="http://schemas.microsoft.com/office/drawing/2014/main" id="{09952006-8A5F-4F5C-BE0D-7333A5922061}"/>
              </a:ext>
            </a:extLst>
          </p:cNvPr>
          <p:cNvSpPr txBox="1"/>
          <p:nvPr/>
        </p:nvSpPr>
        <p:spPr>
          <a:xfrm>
            <a:off x="6483154" y="1212533"/>
            <a:ext cx="3661452" cy="769441"/>
          </a:xfrm>
          <a:prstGeom prst="rect">
            <a:avLst/>
          </a:prstGeom>
          <a:noFill/>
        </p:spPr>
        <p:txBody>
          <a:bodyPr wrap="none" rtlCol="0">
            <a:spAutoFit/>
          </a:bodyPr>
          <a:lstStyle/>
          <a:p>
            <a:r>
              <a:rPr lang="en-US" sz="4400" b="1" dirty="0"/>
              <a:t>CASE STUDY</a:t>
            </a:r>
          </a:p>
        </p:txBody>
      </p:sp>
    </p:spTree>
    <p:extLst>
      <p:ext uri="{BB962C8B-B14F-4D97-AF65-F5344CB8AC3E}">
        <p14:creationId xmlns:p14="http://schemas.microsoft.com/office/powerpoint/2010/main" val="188562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22">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27" name="Straight Connector 26">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person lying on a bed&#10;&#10;Description automatically generated">
            <a:extLst>
              <a:ext uri="{FF2B5EF4-FFF2-40B4-BE49-F238E27FC236}">
                <a16:creationId xmlns:a16="http://schemas.microsoft.com/office/drawing/2014/main" id="{06F7F055-3CF4-4886-959F-D307CCF3BECA}"/>
              </a:ext>
            </a:extLst>
          </p:cNvPr>
          <p:cNvPicPr>
            <a:picLocks noChangeAspect="1"/>
          </p:cNvPicPr>
          <p:nvPr/>
        </p:nvPicPr>
        <p:blipFill rotWithShape="1">
          <a:blip r:embed="rId4">
            <a:extLst>
              <a:ext uri="{28A0092B-C50C-407E-A947-70E740481C1C}">
                <a14:useLocalDpi xmlns:a14="http://schemas.microsoft.com/office/drawing/2010/main" val="0"/>
              </a:ext>
            </a:extLst>
          </a:blip>
          <a:srcRect l="10797" r="22193"/>
          <a:stretch/>
        </p:blipFill>
        <p:spPr>
          <a:xfrm>
            <a:off x="875321" y="990417"/>
            <a:ext cx="4357491" cy="4877167"/>
          </a:xfrm>
          <a:prstGeom prst="rect">
            <a:avLst/>
          </a:prstGeom>
        </p:spPr>
      </p:pic>
      <p:sp>
        <p:nvSpPr>
          <p:cNvPr id="2" name="Rectangle 1">
            <a:extLst>
              <a:ext uri="{FF2B5EF4-FFF2-40B4-BE49-F238E27FC236}">
                <a16:creationId xmlns:a16="http://schemas.microsoft.com/office/drawing/2014/main" id="{A4016C9E-A35D-4116-87B5-4F7C4DAF4FA4}"/>
              </a:ext>
            </a:extLst>
          </p:cNvPr>
          <p:cNvSpPr/>
          <p:nvPr/>
        </p:nvSpPr>
        <p:spPr>
          <a:xfrm>
            <a:off x="7838831" y="1367692"/>
            <a:ext cx="547077" cy="411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4CF629-4619-46F9-915A-CFF090994867}"/>
              </a:ext>
            </a:extLst>
          </p:cNvPr>
          <p:cNvSpPr/>
          <p:nvPr/>
        </p:nvSpPr>
        <p:spPr>
          <a:xfrm>
            <a:off x="5322279" y="3711331"/>
            <a:ext cx="5900617" cy="95410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1FC5D6A-4690-452B-8731-5A4EDA296E8C}"/>
              </a:ext>
            </a:extLst>
          </p:cNvPr>
          <p:cNvSpPr txBox="1"/>
          <p:nvPr/>
        </p:nvSpPr>
        <p:spPr>
          <a:xfrm>
            <a:off x="5483358" y="1061158"/>
            <a:ext cx="5976636" cy="523220"/>
          </a:xfrm>
          <a:prstGeom prst="rect">
            <a:avLst/>
          </a:prstGeom>
          <a:noFill/>
        </p:spPr>
        <p:txBody>
          <a:bodyPr wrap="none" rtlCol="0">
            <a:spAutoFit/>
          </a:bodyPr>
          <a:lstStyle/>
          <a:p>
            <a:r>
              <a:rPr lang="en-US" sz="2800" b="1" dirty="0"/>
              <a:t>Who should make medical decisions?</a:t>
            </a:r>
          </a:p>
        </p:txBody>
      </p:sp>
      <p:sp>
        <p:nvSpPr>
          <p:cNvPr id="15" name="TextBox 14">
            <a:extLst>
              <a:ext uri="{FF2B5EF4-FFF2-40B4-BE49-F238E27FC236}">
                <a16:creationId xmlns:a16="http://schemas.microsoft.com/office/drawing/2014/main" id="{A73BD330-6E8D-4BDB-8F45-C05661FF931B}"/>
              </a:ext>
            </a:extLst>
          </p:cNvPr>
          <p:cNvSpPr txBox="1"/>
          <p:nvPr/>
        </p:nvSpPr>
        <p:spPr>
          <a:xfrm>
            <a:off x="5483358" y="1805172"/>
            <a:ext cx="4412298" cy="523220"/>
          </a:xfrm>
          <a:prstGeom prst="rect">
            <a:avLst/>
          </a:prstGeom>
          <a:noFill/>
        </p:spPr>
        <p:txBody>
          <a:bodyPr wrap="none" rtlCol="0">
            <a:spAutoFit/>
          </a:bodyPr>
          <a:lstStyle/>
          <a:p>
            <a:r>
              <a:rPr lang="en-US" sz="2800" b="1" dirty="0"/>
              <a:t>What are the goals of care?</a:t>
            </a:r>
          </a:p>
        </p:txBody>
      </p:sp>
      <p:sp>
        <p:nvSpPr>
          <p:cNvPr id="17" name="TextBox 16">
            <a:extLst>
              <a:ext uri="{FF2B5EF4-FFF2-40B4-BE49-F238E27FC236}">
                <a16:creationId xmlns:a16="http://schemas.microsoft.com/office/drawing/2014/main" id="{B5FF9F3E-5701-4B6C-BBAE-C7190053BB47}"/>
              </a:ext>
            </a:extLst>
          </p:cNvPr>
          <p:cNvSpPr txBox="1"/>
          <p:nvPr/>
        </p:nvSpPr>
        <p:spPr>
          <a:xfrm>
            <a:off x="5483358" y="2549186"/>
            <a:ext cx="5318444" cy="954107"/>
          </a:xfrm>
          <a:prstGeom prst="rect">
            <a:avLst/>
          </a:prstGeom>
          <a:noFill/>
        </p:spPr>
        <p:txBody>
          <a:bodyPr wrap="none" rtlCol="0">
            <a:spAutoFit/>
          </a:bodyPr>
          <a:lstStyle/>
          <a:p>
            <a:r>
              <a:rPr lang="en-US" sz="2800" b="1" dirty="0"/>
              <a:t>Should further therapy be limited </a:t>
            </a:r>
          </a:p>
          <a:p>
            <a:r>
              <a:rPr lang="en-US" sz="2800" b="1" dirty="0"/>
              <a:t>or withdrawn?</a:t>
            </a:r>
          </a:p>
        </p:txBody>
      </p:sp>
      <p:sp>
        <p:nvSpPr>
          <p:cNvPr id="18" name="TextBox 17">
            <a:extLst>
              <a:ext uri="{FF2B5EF4-FFF2-40B4-BE49-F238E27FC236}">
                <a16:creationId xmlns:a16="http://schemas.microsoft.com/office/drawing/2014/main" id="{029F0004-9AD1-4740-BD63-3DAFD1CD677D}"/>
              </a:ext>
            </a:extLst>
          </p:cNvPr>
          <p:cNvSpPr txBox="1"/>
          <p:nvPr/>
        </p:nvSpPr>
        <p:spPr>
          <a:xfrm>
            <a:off x="5483358" y="3724087"/>
            <a:ext cx="5688673" cy="954107"/>
          </a:xfrm>
          <a:prstGeom prst="rect">
            <a:avLst/>
          </a:prstGeom>
          <a:noFill/>
        </p:spPr>
        <p:txBody>
          <a:bodyPr wrap="none" rtlCol="0">
            <a:spAutoFit/>
          </a:bodyPr>
          <a:lstStyle/>
          <a:p>
            <a:r>
              <a:rPr lang="en-US" sz="2800" b="1" dirty="0"/>
              <a:t>What dilemmas might arise in</a:t>
            </a:r>
          </a:p>
          <a:p>
            <a:r>
              <a:rPr lang="en-US" sz="2800" b="1" dirty="0"/>
              <a:t>discussion with the patient’s family?</a:t>
            </a:r>
          </a:p>
        </p:txBody>
      </p:sp>
      <p:sp>
        <p:nvSpPr>
          <p:cNvPr id="20" name="TextBox 19">
            <a:extLst>
              <a:ext uri="{FF2B5EF4-FFF2-40B4-BE49-F238E27FC236}">
                <a16:creationId xmlns:a16="http://schemas.microsoft.com/office/drawing/2014/main" id="{7DC776CD-42CD-4C1F-8642-CB86FC6B26C8}"/>
              </a:ext>
            </a:extLst>
          </p:cNvPr>
          <p:cNvSpPr txBox="1"/>
          <p:nvPr/>
        </p:nvSpPr>
        <p:spPr>
          <a:xfrm>
            <a:off x="5483358" y="4886232"/>
            <a:ext cx="5000471" cy="954107"/>
          </a:xfrm>
          <a:prstGeom prst="rect">
            <a:avLst/>
          </a:prstGeom>
          <a:noFill/>
        </p:spPr>
        <p:txBody>
          <a:bodyPr wrap="none" rtlCol="0">
            <a:spAutoFit/>
          </a:bodyPr>
          <a:lstStyle/>
          <a:p>
            <a:r>
              <a:rPr lang="en-US" sz="2800" b="1" dirty="0">
                <a:solidFill>
                  <a:schemeClr val="accent5">
                    <a:lumMod val="75000"/>
                  </a:schemeClr>
                </a:solidFill>
              </a:rPr>
              <a:t>What process should be used to</a:t>
            </a:r>
          </a:p>
          <a:p>
            <a:r>
              <a:rPr lang="en-US" sz="2800" b="1" dirty="0">
                <a:solidFill>
                  <a:schemeClr val="accent5">
                    <a:lumMod val="75000"/>
                  </a:schemeClr>
                </a:solidFill>
              </a:rPr>
              <a:t>address these ethical issue?</a:t>
            </a:r>
          </a:p>
        </p:txBody>
      </p:sp>
    </p:spTree>
    <p:extLst>
      <p:ext uri="{BB962C8B-B14F-4D97-AF65-F5344CB8AC3E}">
        <p14:creationId xmlns:p14="http://schemas.microsoft.com/office/powerpoint/2010/main" val="413884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7"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22">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27" name="Straight Connector 26">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4016C9E-A35D-4116-87B5-4F7C4DAF4FA4}"/>
              </a:ext>
            </a:extLst>
          </p:cNvPr>
          <p:cNvSpPr/>
          <p:nvPr/>
        </p:nvSpPr>
        <p:spPr>
          <a:xfrm>
            <a:off x="7838831" y="1367692"/>
            <a:ext cx="547077" cy="411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4D61D0-30AF-46B7-A019-92E52A253348}"/>
              </a:ext>
            </a:extLst>
          </p:cNvPr>
          <p:cNvSpPr txBox="1"/>
          <p:nvPr/>
        </p:nvSpPr>
        <p:spPr>
          <a:xfrm>
            <a:off x="1068843" y="1708856"/>
            <a:ext cx="3920625" cy="523220"/>
          </a:xfrm>
          <a:prstGeom prst="rect">
            <a:avLst/>
          </a:prstGeom>
          <a:noFill/>
        </p:spPr>
        <p:txBody>
          <a:bodyPr wrap="none" rtlCol="0">
            <a:spAutoFit/>
          </a:bodyPr>
          <a:lstStyle/>
          <a:p>
            <a:r>
              <a:rPr lang="en-US" sz="2800" b="1" dirty="0"/>
              <a:t>Determine medical facts</a:t>
            </a:r>
          </a:p>
        </p:txBody>
      </p:sp>
      <p:sp>
        <p:nvSpPr>
          <p:cNvPr id="10" name="TextBox 9">
            <a:extLst>
              <a:ext uri="{FF2B5EF4-FFF2-40B4-BE49-F238E27FC236}">
                <a16:creationId xmlns:a16="http://schemas.microsoft.com/office/drawing/2014/main" id="{78DC3755-5093-4D7C-AB86-04E7B152F9C1}"/>
              </a:ext>
            </a:extLst>
          </p:cNvPr>
          <p:cNvSpPr txBox="1"/>
          <p:nvPr/>
        </p:nvSpPr>
        <p:spPr>
          <a:xfrm>
            <a:off x="1068842" y="2206978"/>
            <a:ext cx="3775714" cy="523220"/>
          </a:xfrm>
          <a:prstGeom prst="rect">
            <a:avLst/>
          </a:prstGeom>
          <a:noFill/>
        </p:spPr>
        <p:txBody>
          <a:bodyPr wrap="none" rtlCol="0">
            <a:spAutoFit/>
          </a:bodyPr>
          <a:lstStyle/>
          <a:p>
            <a:r>
              <a:rPr lang="en-US" sz="2800" b="1" dirty="0"/>
              <a:t>Apply ethical principles</a:t>
            </a:r>
          </a:p>
        </p:txBody>
      </p:sp>
      <p:sp>
        <p:nvSpPr>
          <p:cNvPr id="11" name="TextBox 10">
            <a:extLst>
              <a:ext uri="{FF2B5EF4-FFF2-40B4-BE49-F238E27FC236}">
                <a16:creationId xmlns:a16="http://schemas.microsoft.com/office/drawing/2014/main" id="{594D4A56-96D6-4E68-AF4E-E0854A4EA877}"/>
              </a:ext>
            </a:extLst>
          </p:cNvPr>
          <p:cNvSpPr txBox="1"/>
          <p:nvPr/>
        </p:nvSpPr>
        <p:spPr>
          <a:xfrm>
            <a:off x="1068842" y="2730198"/>
            <a:ext cx="5600251" cy="523220"/>
          </a:xfrm>
          <a:prstGeom prst="rect">
            <a:avLst/>
          </a:prstGeom>
          <a:noFill/>
        </p:spPr>
        <p:txBody>
          <a:bodyPr wrap="none" rtlCol="0">
            <a:spAutoFit/>
          </a:bodyPr>
          <a:lstStyle/>
          <a:p>
            <a:r>
              <a:rPr lang="en-US" sz="2800" b="1" dirty="0"/>
              <a:t>Communicate clearly and truthfully</a:t>
            </a:r>
          </a:p>
        </p:txBody>
      </p:sp>
      <p:sp>
        <p:nvSpPr>
          <p:cNvPr id="12" name="TextBox 11">
            <a:extLst>
              <a:ext uri="{FF2B5EF4-FFF2-40B4-BE49-F238E27FC236}">
                <a16:creationId xmlns:a16="http://schemas.microsoft.com/office/drawing/2014/main" id="{CE0BA2C2-E757-408B-AA22-A218884C170B}"/>
              </a:ext>
            </a:extLst>
          </p:cNvPr>
          <p:cNvSpPr txBox="1"/>
          <p:nvPr/>
        </p:nvSpPr>
        <p:spPr>
          <a:xfrm>
            <a:off x="1068841" y="3228320"/>
            <a:ext cx="4386394" cy="523220"/>
          </a:xfrm>
          <a:prstGeom prst="rect">
            <a:avLst/>
          </a:prstGeom>
          <a:noFill/>
        </p:spPr>
        <p:txBody>
          <a:bodyPr wrap="none" rtlCol="0">
            <a:spAutoFit/>
          </a:bodyPr>
          <a:lstStyle/>
          <a:p>
            <a:r>
              <a:rPr lang="en-US" sz="2800" b="1" dirty="0"/>
              <a:t>Identify the decision-maker</a:t>
            </a:r>
          </a:p>
        </p:txBody>
      </p:sp>
      <p:sp>
        <p:nvSpPr>
          <p:cNvPr id="15" name="TextBox 14">
            <a:extLst>
              <a:ext uri="{FF2B5EF4-FFF2-40B4-BE49-F238E27FC236}">
                <a16:creationId xmlns:a16="http://schemas.microsoft.com/office/drawing/2014/main" id="{4D80D3C3-509B-4F35-98B8-5D0A789F18FF}"/>
              </a:ext>
            </a:extLst>
          </p:cNvPr>
          <p:cNvSpPr txBox="1"/>
          <p:nvPr/>
        </p:nvSpPr>
        <p:spPr>
          <a:xfrm>
            <a:off x="1068843" y="3773848"/>
            <a:ext cx="3097579" cy="523220"/>
          </a:xfrm>
          <a:prstGeom prst="rect">
            <a:avLst/>
          </a:prstGeom>
          <a:noFill/>
        </p:spPr>
        <p:txBody>
          <a:bodyPr wrap="none" rtlCol="0">
            <a:spAutoFit/>
          </a:bodyPr>
          <a:lstStyle/>
          <a:p>
            <a:r>
              <a:rPr lang="en-US" sz="2800" b="1" dirty="0"/>
              <a:t>Develop consensus</a:t>
            </a:r>
          </a:p>
        </p:txBody>
      </p:sp>
      <p:sp>
        <p:nvSpPr>
          <p:cNvPr id="17" name="TextBox 16">
            <a:extLst>
              <a:ext uri="{FF2B5EF4-FFF2-40B4-BE49-F238E27FC236}">
                <a16:creationId xmlns:a16="http://schemas.microsoft.com/office/drawing/2014/main" id="{30EA0A62-4ED3-4F58-B47F-BF8AFBE18B2A}"/>
              </a:ext>
            </a:extLst>
          </p:cNvPr>
          <p:cNvSpPr txBox="1"/>
          <p:nvPr/>
        </p:nvSpPr>
        <p:spPr>
          <a:xfrm>
            <a:off x="1068842" y="4271970"/>
            <a:ext cx="3166572" cy="523220"/>
          </a:xfrm>
          <a:prstGeom prst="rect">
            <a:avLst/>
          </a:prstGeom>
          <a:noFill/>
        </p:spPr>
        <p:txBody>
          <a:bodyPr wrap="none" rtlCol="0">
            <a:spAutoFit/>
          </a:bodyPr>
          <a:lstStyle/>
          <a:p>
            <a:r>
              <a:rPr lang="en-US" sz="2800" b="1" dirty="0"/>
              <a:t>Recognize conflicts</a:t>
            </a:r>
          </a:p>
        </p:txBody>
      </p:sp>
      <p:sp>
        <p:nvSpPr>
          <p:cNvPr id="18" name="TextBox 17">
            <a:extLst>
              <a:ext uri="{FF2B5EF4-FFF2-40B4-BE49-F238E27FC236}">
                <a16:creationId xmlns:a16="http://schemas.microsoft.com/office/drawing/2014/main" id="{37FB8401-710C-4397-A8D9-CFDE9F19E9E2}"/>
              </a:ext>
            </a:extLst>
          </p:cNvPr>
          <p:cNvSpPr txBox="1"/>
          <p:nvPr/>
        </p:nvSpPr>
        <p:spPr>
          <a:xfrm>
            <a:off x="1068842" y="4795190"/>
            <a:ext cx="3264868" cy="523220"/>
          </a:xfrm>
          <a:prstGeom prst="rect">
            <a:avLst/>
          </a:prstGeom>
          <a:noFill/>
        </p:spPr>
        <p:txBody>
          <a:bodyPr wrap="none" rtlCol="0">
            <a:spAutoFit/>
          </a:bodyPr>
          <a:lstStyle/>
          <a:p>
            <a:r>
              <a:rPr lang="en-US" sz="2800" b="1" dirty="0"/>
              <a:t>Involve ethics teams</a:t>
            </a:r>
          </a:p>
        </p:txBody>
      </p:sp>
      <p:sp>
        <p:nvSpPr>
          <p:cNvPr id="20" name="TextBox 19">
            <a:extLst>
              <a:ext uri="{FF2B5EF4-FFF2-40B4-BE49-F238E27FC236}">
                <a16:creationId xmlns:a16="http://schemas.microsoft.com/office/drawing/2014/main" id="{82C2DD8B-4C0D-405C-901A-E16C780ADD8E}"/>
              </a:ext>
            </a:extLst>
          </p:cNvPr>
          <p:cNvSpPr txBox="1"/>
          <p:nvPr/>
        </p:nvSpPr>
        <p:spPr>
          <a:xfrm>
            <a:off x="1068841" y="5293312"/>
            <a:ext cx="1802096" cy="523220"/>
          </a:xfrm>
          <a:prstGeom prst="rect">
            <a:avLst/>
          </a:prstGeom>
          <a:noFill/>
        </p:spPr>
        <p:txBody>
          <a:bodyPr wrap="none" rtlCol="0">
            <a:spAutoFit/>
          </a:bodyPr>
          <a:lstStyle/>
          <a:p>
            <a:r>
              <a:rPr lang="en-US" sz="2800" b="1" dirty="0"/>
              <a:t>Document</a:t>
            </a:r>
          </a:p>
        </p:txBody>
      </p:sp>
      <p:sp>
        <p:nvSpPr>
          <p:cNvPr id="22" name="TextBox 21">
            <a:extLst>
              <a:ext uri="{FF2B5EF4-FFF2-40B4-BE49-F238E27FC236}">
                <a16:creationId xmlns:a16="http://schemas.microsoft.com/office/drawing/2014/main" id="{7E6FC684-39BC-4828-A556-D62B7ACB9A9A}"/>
              </a:ext>
            </a:extLst>
          </p:cNvPr>
          <p:cNvSpPr txBox="1"/>
          <p:nvPr/>
        </p:nvSpPr>
        <p:spPr>
          <a:xfrm>
            <a:off x="950443" y="1013749"/>
            <a:ext cx="5837047" cy="707886"/>
          </a:xfrm>
          <a:prstGeom prst="rect">
            <a:avLst/>
          </a:prstGeom>
          <a:noFill/>
        </p:spPr>
        <p:txBody>
          <a:bodyPr wrap="none" rtlCol="0">
            <a:spAutoFit/>
          </a:bodyPr>
          <a:lstStyle/>
          <a:p>
            <a:r>
              <a:rPr lang="en-US" sz="4000" b="1" dirty="0"/>
              <a:t>Addressing Ethical Issues</a:t>
            </a:r>
          </a:p>
        </p:txBody>
      </p:sp>
      <p:pic>
        <p:nvPicPr>
          <p:cNvPr id="7" name="Picture 6" descr="A group of people looking at a computer&#10;&#10;Description automatically generated">
            <a:extLst>
              <a:ext uri="{FF2B5EF4-FFF2-40B4-BE49-F238E27FC236}">
                <a16:creationId xmlns:a16="http://schemas.microsoft.com/office/drawing/2014/main" id="{12341F1D-97D1-4122-9CAF-77552DBCAB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0881" y="1123611"/>
            <a:ext cx="4202798" cy="4732638"/>
          </a:xfrm>
          <a:prstGeom prst="rect">
            <a:avLst/>
          </a:prstGeom>
        </p:spPr>
      </p:pic>
    </p:spTree>
    <p:extLst>
      <p:ext uri="{BB962C8B-B14F-4D97-AF65-F5344CB8AC3E}">
        <p14:creationId xmlns:p14="http://schemas.microsoft.com/office/powerpoint/2010/main" val="193035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22">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27" name="Straight Connector 26">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4016C9E-A35D-4116-87B5-4F7C4DAF4FA4}"/>
              </a:ext>
            </a:extLst>
          </p:cNvPr>
          <p:cNvSpPr/>
          <p:nvPr/>
        </p:nvSpPr>
        <p:spPr>
          <a:xfrm>
            <a:off x="7838831" y="1367692"/>
            <a:ext cx="547077" cy="411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4D61D0-30AF-46B7-A019-92E52A253348}"/>
              </a:ext>
            </a:extLst>
          </p:cNvPr>
          <p:cNvSpPr txBox="1"/>
          <p:nvPr/>
        </p:nvSpPr>
        <p:spPr>
          <a:xfrm>
            <a:off x="5294936" y="1681502"/>
            <a:ext cx="5905527" cy="1015663"/>
          </a:xfrm>
          <a:prstGeom prst="rect">
            <a:avLst/>
          </a:prstGeom>
          <a:noFill/>
        </p:spPr>
        <p:txBody>
          <a:bodyPr wrap="none" rtlCol="0">
            <a:spAutoFit/>
          </a:bodyPr>
          <a:lstStyle/>
          <a:p>
            <a:r>
              <a:rPr lang="en-US" sz="2800" b="1" dirty="0"/>
              <a:t>Respect for </a:t>
            </a:r>
            <a:r>
              <a:rPr lang="en-US" sz="3000" b="1" dirty="0">
                <a:solidFill>
                  <a:schemeClr val="accent1">
                    <a:lumMod val="75000"/>
                  </a:schemeClr>
                </a:solidFill>
              </a:rPr>
              <a:t>Autonomy</a:t>
            </a:r>
            <a:r>
              <a:rPr lang="en-US" sz="2800" b="1" dirty="0"/>
              <a:t>: The right to </a:t>
            </a:r>
          </a:p>
          <a:p>
            <a:r>
              <a:rPr lang="en-US" sz="2800" b="1" dirty="0"/>
              <a:t>be self-directing</a:t>
            </a:r>
          </a:p>
        </p:txBody>
      </p:sp>
      <p:sp>
        <p:nvSpPr>
          <p:cNvPr id="10" name="TextBox 9">
            <a:extLst>
              <a:ext uri="{FF2B5EF4-FFF2-40B4-BE49-F238E27FC236}">
                <a16:creationId xmlns:a16="http://schemas.microsoft.com/office/drawing/2014/main" id="{78DC3755-5093-4D7C-AB86-04E7B152F9C1}"/>
              </a:ext>
            </a:extLst>
          </p:cNvPr>
          <p:cNvSpPr txBox="1"/>
          <p:nvPr/>
        </p:nvSpPr>
        <p:spPr>
          <a:xfrm>
            <a:off x="5294936" y="2769510"/>
            <a:ext cx="5989140" cy="984885"/>
          </a:xfrm>
          <a:prstGeom prst="rect">
            <a:avLst/>
          </a:prstGeom>
          <a:noFill/>
        </p:spPr>
        <p:txBody>
          <a:bodyPr wrap="none" rtlCol="0">
            <a:spAutoFit/>
          </a:bodyPr>
          <a:lstStyle/>
          <a:p>
            <a:r>
              <a:rPr lang="en-US" sz="3000" b="1" dirty="0">
                <a:solidFill>
                  <a:schemeClr val="accent4">
                    <a:lumMod val="75000"/>
                  </a:schemeClr>
                </a:solidFill>
              </a:rPr>
              <a:t>Beneficence</a:t>
            </a:r>
            <a:r>
              <a:rPr lang="en-US" sz="2800" b="1" dirty="0"/>
              <a:t>: Obligation to act in the </a:t>
            </a:r>
          </a:p>
          <a:p>
            <a:r>
              <a:rPr lang="en-US" sz="2800" b="1" dirty="0"/>
              <a:t>best interest of the patient (Do Good)</a:t>
            </a:r>
          </a:p>
        </p:txBody>
      </p:sp>
      <p:sp>
        <p:nvSpPr>
          <p:cNvPr id="11" name="TextBox 10">
            <a:extLst>
              <a:ext uri="{FF2B5EF4-FFF2-40B4-BE49-F238E27FC236}">
                <a16:creationId xmlns:a16="http://schemas.microsoft.com/office/drawing/2014/main" id="{594D4A56-96D6-4E68-AF4E-E0854A4EA877}"/>
              </a:ext>
            </a:extLst>
          </p:cNvPr>
          <p:cNvSpPr txBox="1"/>
          <p:nvPr/>
        </p:nvSpPr>
        <p:spPr>
          <a:xfrm>
            <a:off x="5294936" y="3860958"/>
            <a:ext cx="6114815" cy="984885"/>
          </a:xfrm>
          <a:prstGeom prst="rect">
            <a:avLst/>
          </a:prstGeom>
          <a:noFill/>
        </p:spPr>
        <p:txBody>
          <a:bodyPr wrap="none" rtlCol="0">
            <a:spAutoFit/>
          </a:bodyPr>
          <a:lstStyle/>
          <a:p>
            <a:r>
              <a:rPr lang="en-US" sz="3000" b="1" dirty="0">
                <a:solidFill>
                  <a:schemeClr val="accent2">
                    <a:lumMod val="75000"/>
                  </a:schemeClr>
                </a:solidFill>
              </a:rPr>
              <a:t>Non-maleficence</a:t>
            </a:r>
            <a:r>
              <a:rPr lang="en-US" sz="2800" b="1" dirty="0"/>
              <a:t>: Obligation to do </a:t>
            </a:r>
          </a:p>
          <a:p>
            <a:r>
              <a:rPr lang="en-US" sz="2800" b="1" dirty="0"/>
              <a:t>no harm without compensating benefit</a:t>
            </a:r>
          </a:p>
        </p:txBody>
      </p:sp>
      <p:sp>
        <p:nvSpPr>
          <p:cNvPr id="12" name="TextBox 11">
            <a:extLst>
              <a:ext uri="{FF2B5EF4-FFF2-40B4-BE49-F238E27FC236}">
                <a16:creationId xmlns:a16="http://schemas.microsoft.com/office/drawing/2014/main" id="{CE0BA2C2-E757-408B-AA22-A218884C170B}"/>
              </a:ext>
            </a:extLst>
          </p:cNvPr>
          <p:cNvSpPr txBox="1"/>
          <p:nvPr/>
        </p:nvSpPr>
        <p:spPr>
          <a:xfrm>
            <a:off x="5294936" y="4948966"/>
            <a:ext cx="5234959" cy="984885"/>
          </a:xfrm>
          <a:prstGeom prst="rect">
            <a:avLst/>
          </a:prstGeom>
          <a:noFill/>
        </p:spPr>
        <p:txBody>
          <a:bodyPr wrap="none" rtlCol="0">
            <a:spAutoFit/>
          </a:bodyPr>
          <a:lstStyle/>
          <a:p>
            <a:r>
              <a:rPr lang="en-US" sz="3000" b="1" dirty="0">
                <a:solidFill>
                  <a:srgbClr val="7030A0"/>
                </a:solidFill>
              </a:rPr>
              <a:t>Justice</a:t>
            </a:r>
            <a:r>
              <a:rPr lang="en-US" sz="2800" b="1" dirty="0"/>
              <a:t>: Duty to treat all patients </a:t>
            </a:r>
          </a:p>
          <a:p>
            <a:r>
              <a:rPr lang="en-US" sz="2800" b="1" dirty="0"/>
              <a:t>fairly and equitably</a:t>
            </a:r>
          </a:p>
        </p:txBody>
      </p:sp>
      <p:sp>
        <p:nvSpPr>
          <p:cNvPr id="22" name="TextBox 21">
            <a:extLst>
              <a:ext uri="{FF2B5EF4-FFF2-40B4-BE49-F238E27FC236}">
                <a16:creationId xmlns:a16="http://schemas.microsoft.com/office/drawing/2014/main" id="{7E6FC684-39BC-4828-A556-D62B7ACB9A9A}"/>
              </a:ext>
            </a:extLst>
          </p:cNvPr>
          <p:cNvSpPr txBox="1"/>
          <p:nvPr/>
        </p:nvSpPr>
        <p:spPr>
          <a:xfrm>
            <a:off x="6169081" y="947320"/>
            <a:ext cx="4059125" cy="707886"/>
          </a:xfrm>
          <a:prstGeom prst="rect">
            <a:avLst/>
          </a:prstGeom>
          <a:noFill/>
        </p:spPr>
        <p:txBody>
          <a:bodyPr wrap="none" rtlCol="0">
            <a:spAutoFit/>
          </a:bodyPr>
          <a:lstStyle/>
          <a:p>
            <a:r>
              <a:rPr lang="en-US" sz="4000" b="1" dirty="0"/>
              <a:t>Ethical Principles</a:t>
            </a:r>
          </a:p>
        </p:txBody>
      </p:sp>
      <p:pic>
        <p:nvPicPr>
          <p:cNvPr id="23" name="Picture 22">
            <a:extLst>
              <a:ext uri="{FF2B5EF4-FFF2-40B4-BE49-F238E27FC236}">
                <a16:creationId xmlns:a16="http://schemas.microsoft.com/office/drawing/2014/main" id="{9B2854CB-07BD-4BE4-9F92-156043F37CA9}"/>
              </a:ext>
            </a:extLst>
          </p:cNvPr>
          <p:cNvPicPr>
            <a:picLocks noChangeAspect="1"/>
          </p:cNvPicPr>
          <p:nvPr/>
        </p:nvPicPr>
        <p:blipFill rotWithShape="1">
          <a:blip r:embed="rId4">
            <a:extLst>
              <a:ext uri="{28A0092B-C50C-407E-A947-70E740481C1C}">
                <a14:useLocalDpi xmlns:a14="http://schemas.microsoft.com/office/drawing/2010/main" val="0"/>
              </a:ext>
            </a:extLst>
          </a:blip>
          <a:srcRect l="15387" r="14705"/>
          <a:stretch/>
        </p:blipFill>
        <p:spPr>
          <a:xfrm>
            <a:off x="985849" y="1609224"/>
            <a:ext cx="4153472" cy="3702836"/>
          </a:xfrm>
          <a:prstGeom prst="rect">
            <a:avLst/>
          </a:prstGeom>
        </p:spPr>
      </p:pic>
    </p:spTree>
    <p:extLst>
      <p:ext uri="{BB962C8B-B14F-4D97-AF65-F5344CB8AC3E}">
        <p14:creationId xmlns:p14="http://schemas.microsoft.com/office/powerpoint/2010/main" val="273173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22">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27" name="Straight Connector 26">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person lying on a bed&#10;&#10;Description automatically generated">
            <a:extLst>
              <a:ext uri="{FF2B5EF4-FFF2-40B4-BE49-F238E27FC236}">
                <a16:creationId xmlns:a16="http://schemas.microsoft.com/office/drawing/2014/main" id="{06F7F055-3CF4-4886-959F-D307CCF3BECA}"/>
              </a:ext>
            </a:extLst>
          </p:cNvPr>
          <p:cNvPicPr>
            <a:picLocks noChangeAspect="1"/>
          </p:cNvPicPr>
          <p:nvPr/>
        </p:nvPicPr>
        <p:blipFill rotWithShape="1">
          <a:blip r:embed="rId4">
            <a:extLst>
              <a:ext uri="{28A0092B-C50C-407E-A947-70E740481C1C}">
                <a14:useLocalDpi xmlns:a14="http://schemas.microsoft.com/office/drawing/2010/main" val="0"/>
              </a:ext>
            </a:extLst>
          </a:blip>
          <a:srcRect l="10797" r="22193"/>
          <a:stretch/>
        </p:blipFill>
        <p:spPr>
          <a:xfrm>
            <a:off x="875321" y="990417"/>
            <a:ext cx="4357491" cy="4877167"/>
          </a:xfrm>
          <a:prstGeom prst="rect">
            <a:avLst/>
          </a:prstGeom>
        </p:spPr>
      </p:pic>
      <p:sp>
        <p:nvSpPr>
          <p:cNvPr id="2" name="Rectangle 1">
            <a:extLst>
              <a:ext uri="{FF2B5EF4-FFF2-40B4-BE49-F238E27FC236}">
                <a16:creationId xmlns:a16="http://schemas.microsoft.com/office/drawing/2014/main" id="{A4016C9E-A35D-4116-87B5-4F7C4DAF4FA4}"/>
              </a:ext>
            </a:extLst>
          </p:cNvPr>
          <p:cNvSpPr/>
          <p:nvPr/>
        </p:nvSpPr>
        <p:spPr>
          <a:xfrm>
            <a:off x="7838831" y="1367692"/>
            <a:ext cx="547077" cy="411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188066B-F858-4F6A-88FB-7973434319CF}"/>
              </a:ext>
            </a:extLst>
          </p:cNvPr>
          <p:cNvSpPr/>
          <p:nvPr/>
        </p:nvSpPr>
        <p:spPr>
          <a:xfrm>
            <a:off x="5363571" y="3022132"/>
            <a:ext cx="5900617" cy="9541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94D61D0-30AF-46B7-A019-92E52A253348}"/>
              </a:ext>
            </a:extLst>
          </p:cNvPr>
          <p:cNvSpPr txBox="1"/>
          <p:nvPr/>
        </p:nvSpPr>
        <p:spPr>
          <a:xfrm>
            <a:off x="5629631" y="3001064"/>
            <a:ext cx="5511573" cy="954107"/>
          </a:xfrm>
          <a:prstGeom prst="rect">
            <a:avLst/>
          </a:prstGeom>
          <a:noFill/>
        </p:spPr>
        <p:txBody>
          <a:bodyPr wrap="none" rtlCol="0">
            <a:spAutoFit/>
          </a:bodyPr>
          <a:lstStyle/>
          <a:p>
            <a:pPr algn="ctr"/>
            <a:r>
              <a:rPr lang="en-US" sz="2800" b="1" dirty="0"/>
              <a:t>How do you apply the principle of </a:t>
            </a:r>
          </a:p>
          <a:p>
            <a:pPr algn="ctr"/>
            <a:r>
              <a:rPr lang="en-US" sz="2800" b="1" dirty="0"/>
              <a:t>respect for autonomy to this case?</a:t>
            </a:r>
          </a:p>
        </p:txBody>
      </p:sp>
      <p:sp>
        <p:nvSpPr>
          <p:cNvPr id="15" name="TextBox 14">
            <a:extLst>
              <a:ext uri="{FF2B5EF4-FFF2-40B4-BE49-F238E27FC236}">
                <a16:creationId xmlns:a16="http://schemas.microsoft.com/office/drawing/2014/main" id="{53F1AA93-D94B-404F-8361-CA13646A63E9}"/>
              </a:ext>
            </a:extLst>
          </p:cNvPr>
          <p:cNvSpPr txBox="1"/>
          <p:nvPr/>
        </p:nvSpPr>
        <p:spPr>
          <a:xfrm>
            <a:off x="5729261" y="1467539"/>
            <a:ext cx="5169236" cy="1138773"/>
          </a:xfrm>
          <a:prstGeom prst="rect">
            <a:avLst/>
          </a:prstGeom>
          <a:noFill/>
        </p:spPr>
        <p:txBody>
          <a:bodyPr wrap="none" rtlCol="0">
            <a:spAutoFit/>
          </a:bodyPr>
          <a:lstStyle/>
          <a:p>
            <a:pPr algn="ctr"/>
            <a:r>
              <a:rPr lang="en-US" sz="4000" b="1" dirty="0"/>
              <a:t>Respect for </a:t>
            </a:r>
            <a:r>
              <a:rPr lang="en-US" sz="4000" b="1" dirty="0">
                <a:solidFill>
                  <a:schemeClr val="accent1">
                    <a:lumMod val="75000"/>
                  </a:schemeClr>
                </a:solidFill>
              </a:rPr>
              <a:t>Autonomy</a:t>
            </a:r>
            <a:r>
              <a:rPr lang="en-US" sz="4000" b="1" dirty="0"/>
              <a:t> </a:t>
            </a:r>
          </a:p>
          <a:p>
            <a:pPr algn="ctr"/>
            <a:r>
              <a:rPr lang="en-US" sz="2800" b="1" dirty="0"/>
              <a:t>The right to be self-directing</a:t>
            </a:r>
          </a:p>
        </p:txBody>
      </p:sp>
      <p:sp>
        <p:nvSpPr>
          <p:cNvPr id="17" name="TextBox 16">
            <a:extLst>
              <a:ext uri="{FF2B5EF4-FFF2-40B4-BE49-F238E27FC236}">
                <a16:creationId xmlns:a16="http://schemas.microsoft.com/office/drawing/2014/main" id="{91CAB3FD-172D-40F3-B2D8-85182F31EFF8}"/>
              </a:ext>
            </a:extLst>
          </p:cNvPr>
          <p:cNvSpPr txBox="1"/>
          <p:nvPr/>
        </p:nvSpPr>
        <p:spPr>
          <a:xfrm>
            <a:off x="5596993" y="4307798"/>
            <a:ext cx="5576848" cy="954107"/>
          </a:xfrm>
          <a:prstGeom prst="rect">
            <a:avLst/>
          </a:prstGeom>
          <a:noFill/>
        </p:spPr>
        <p:txBody>
          <a:bodyPr wrap="none" rtlCol="0">
            <a:spAutoFit/>
          </a:bodyPr>
          <a:lstStyle/>
          <a:p>
            <a:pPr algn="ctr"/>
            <a:r>
              <a:rPr lang="en-US" sz="2800" b="1" dirty="0">
                <a:solidFill>
                  <a:schemeClr val="accent1">
                    <a:lumMod val="75000"/>
                  </a:schemeClr>
                </a:solidFill>
              </a:rPr>
              <a:t>How do we know what a previously</a:t>
            </a:r>
          </a:p>
          <a:p>
            <a:pPr algn="ctr"/>
            <a:r>
              <a:rPr lang="en-US" sz="2800" b="1" dirty="0">
                <a:solidFill>
                  <a:schemeClr val="accent1">
                    <a:lumMod val="75000"/>
                  </a:schemeClr>
                </a:solidFill>
              </a:rPr>
              <a:t>capacitated patient would want?</a:t>
            </a:r>
          </a:p>
        </p:txBody>
      </p:sp>
    </p:spTree>
    <p:extLst>
      <p:ext uri="{BB962C8B-B14F-4D97-AF65-F5344CB8AC3E}">
        <p14:creationId xmlns:p14="http://schemas.microsoft.com/office/powerpoint/2010/main" val="297797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22">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27" name="Straight Connector 26">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4016C9E-A35D-4116-87B5-4F7C4DAF4FA4}"/>
              </a:ext>
            </a:extLst>
          </p:cNvPr>
          <p:cNvSpPr/>
          <p:nvPr/>
        </p:nvSpPr>
        <p:spPr>
          <a:xfrm>
            <a:off x="7838831" y="1367692"/>
            <a:ext cx="547077" cy="411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E6FC684-39BC-4828-A556-D62B7ACB9A9A}"/>
              </a:ext>
            </a:extLst>
          </p:cNvPr>
          <p:cNvSpPr txBox="1"/>
          <p:nvPr/>
        </p:nvSpPr>
        <p:spPr>
          <a:xfrm>
            <a:off x="2216701" y="938845"/>
            <a:ext cx="7758599" cy="707886"/>
          </a:xfrm>
          <a:prstGeom prst="rect">
            <a:avLst/>
          </a:prstGeom>
          <a:noFill/>
        </p:spPr>
        <p:txBody>
          <a:bodyPr wrap="none" rtlCol="0">
            <a:spAutoFit/>
          </a:bodyPr>
          <a:lstStyle/>
          <a:p>
            <a:r>
              <a:rPr lang="en-US" sz="4000" b="1" dirty="0">
                <a:solidFill>
                  <a:schemeClr val="accent2">
                    <a:lumMod val="75000"/>
                  </a:schemeClr>
                </a:solidFill>
              </a:rPr>
              <a:t>Incompetency vs Lack of Capacity</a:t>
            </a:r>
          </a:p>
        </p:txBody>
      </p:sp>
      <p:grpSp>
        <p:nvGrpSpPr>
          <p:cNvPr id="10" name="Group 9">
            <a:extLst>
              <a:ext uri="{FF2B5EF4-FFF2-40B4-BE49-F238E27FC236}">
                <a16:creationId xmlns:a16="http://schemas.microsoft.com/office/drawing/2014/main" id="{01B42FA3-C448-4701-A5CE-993C6B2743E8}"/>
              </a:ext>
            </a:extLst>
          </p:cNvPr>
          <p:cNvGrpSpPr/>
          <p:nvPr/>
        </p:nvGrpSpPr>
        <p:grpSpPr>
          <a:xfrm>
            <a:off x="1990476" y="1787539"/>
            <a:ext cx="3693217" cy="4223032"/>
            <a:chOff x="1586821" y="1721635"/>
            <a:chExt cx="3693217" cy="4223032"/>
          </a:xfrm>
        </p:grpSpPr>
        <p:grpSp>
          <p:nvGrpSpPr>
            <p:cNvPr id="5" name="Group 4">
              <a:extLst>
                <a:ext uri="{FF2B5EF4-FFF2-40B4-BE49-F238E27FC236}">
                  <a16:creationId xmlns:a16="http://schemas.microsoft.com/office/drawing/2014/main" id="{B1788A63-E882-4EB0-B9DD-52692A8E83C5}"/>
                </a:ext>
              </a:extLst>
            </p:cNvPr>
            <p:cNvGrpSpPr/>
            <p:nvPr/>
          </p:nvGrpSpPr>
          <p:grpSpPr>
            <a:xfrm>
              <a:off x="1586821" y="4218027"/>
              <a:ext cx="3693217" cy="1726640"/>
              <a:chOff x="1002351" y="3362126"/>
              <a:chExt cx="3693217" cy="1726640"/>
            </a:xfrm>
          </p:grpSpPr>
          <p:sp>
            <p:nvSpPr>
              <p:cNvPr id="13" name="TextBox 12">
                <a:extLst>
                  <a:ext uri="{FF2B5EF4-FFF2-40B4-BE49-F238E27FC236}">
                    <a16:creationId xmlns:a16="http://schemas.microsoft.com/office/drawing/2014/main" id="{C90E1C6B-4740-4252-9A44-7B63F0494A61}"/>
                  </a:ext>
                </a:extLst>
              </p:cNvPr>
              <p:cNvSpPr txBox="1"/>
              <p:nvPr/>
            </p:nvSpPr>
            <p:spPr>
              <a:xfrm>
                <a:off x="1741925" y="3362126"/>
                <a:ext cx="2214068" cy="492443"/>
              </a:xfrm>
              <a:prstGeom prst="rect">
                <a:avLst/>
              </a:prstGeom>
              <a:noFill/>
            </p:spPr>
            <p:txBody>
              <a:bodyPr wrap="none" rtlCol="0">
                <a:spAutoFit/>
              </a:bodyPr>
              <a:lstStyle/>
              <a:p>
                <a:r>
                  <a:rPr lang="en-US" sz="2600" b="1" dirty="0"/>
                  <a:t>Incompetency</a:t>
                </a:r>
              </a:p>
            </p:txBody>
          </p:sp>
          <p:sp>
            <p:nvSpPr>
              <p:cNvPr id="14" name="TextBox 13">
                <a:extLst>
                  <a:ext uri="{FF2B5EF4-FFF2-40B4-BE49-F238E27FC236}">
                    <a16:creationId xmlns:a16="http://schemas.microsoft.com/office/drawing/2014/main" id="{01425151-55B6-4135-A631-FA2C4325EFF9}"/>
                  </a:ext>
                </a:extLst>
              </p:cNvPr>
              <p:cNvSpPr txBox="1"/>
              <p:nvPr/>
            </p:nvSpPr>
            <p:spPr>
              <a:xfrm>
                <a:off x="1002351" y="3765327"/>
                <a:ext cx="3693217" cy="1323439"/>
              </a:xfrm>
              <a:prstGeom prst="rect">
                <a:avLst/>
              </a:prstGeom>
              <a:noFill/>
            </p:spPr>
            <p:txBody>
              <a:bodyPr wrap="square" rtlCol="0">
                <a:spAutoFit/>
              </a:bodyPr>
              <a:lstStyle/>
              <a:p>
                <a:pPr algn="ctr"/>
                <a:r>
                  <a:rPr lang="en-US" sz="2000" b="1" dirty="0">
                    <a:solidFill>
                      <a:schemeClr val="tx1">
                        <a:lumMod val="50000"/>
                        <a:lumOff val="50000"/>
                      </a:schemeClr>
                    </a:solidFill>
                  </a:rPr>
                  <a:t>Determined by a court.</a:t>
                </a:r>
              </a:p>
              <a:p>
                <a:pPr algn="ctr"/>
                <a:r>
                  <a:rPr lang="en-US" sz="2000" b="1" dirty="0">
                    <a:solidFill>
                      <a:schemeClr val="tx1">
                        <a:lumMod val="50000"/>
                        <a:lumOff val="50000"/>
                      </a:schemeClr>
                    </a:solidFill>
                  </a:rPr>
                  <a:t>A judgement that a person lacks the abilities required to give or withhold informed consent.</a:t>
                </a:r>
              </a:p>
            </p:txBody>
          </p:sp>
        </p:grpSp>
        <p:pic>
          <p:nvPicPr>
            <p:cNvPr id="7" name="Picture 6" descr="A person talking on a cell phone&#10;&#10;Description automatically generated">
              <a:extLst>
                <a:ext uri="{FF2B5EF4-FFF2-40B4-BE49-F238E27FC236}">
                  <a16:creationId xmlns:a16="http://schemas.microsoft.com/office/drawing/2014/main" id="{825FCEF8-38A9-4DF3-AD75-FA3FC4F906E0}"/>
                </a:ext>
              </a:extLst>
            </p:cNvPr>
            <p:cNvPicPr>
              <a:picLocks noChangeAspect="1"/>
            </p:cNvPicPr>
            <p:nvPr/>
          </p:nvPicPr>
          <p:blipFill rotWithShape="1">
            <a:blip r:embed="rId4">
              <a:extLst>
                <a:ext uri="{28A0092B-C50C-407E-A947-70E740481C1C}">
                  <a14:useLocalDpi xmlns:a14="http://schemas.microsoft.com/office/drawing/2010/main" val="0"/>
                </a:ext>
              </a:extLst>
            </a:blip>
            <a:srcRect t="4435" b="10942"/>
            <a:stretch/>
          </p:blipFill>
          <p:spPr>
            <a:xfrm>
              <a:off x="2265387" y="1721635"/>
              <a:ext cx="2397229" cy="2535344"/>
            </a:xfrm>
            <a:prstGeom prst="rect">
              <a:avLst/>
            </a:prstGeom>
          </p:spPr>
        </p:pic>
      </p:grpSp>
      <p:grpSp>
        <p:nvGrpSpPr>
          <p:cNvPr id="8" name="Group 7">
            <a:extLst>
              <a:ext uri="{FF2B5EF4-FFF2-40B4-BE49-F238E27FC236}">
                <a16:creationId xmlns:a16="http://schemas.microsoft.com/office/drawing/2014/main" id="{0E6EA692-A4D1-4124-83DC-D717E3DE7050}"/>
              </a:ext>
            </a:extLst>
          </p:cNvPr>
          <p:cNvGrpSpPr/>
          <p:nvPr/>
        </p:nvGrpSpPr>
        <p:grpSpPr>
          <a:xfrm>
            <a:off x="6354752" y="1799970"/>
            <a:ext cx="4054348" cy="4210601"/>
            <a:chOff x="6618368" y="1734066"/>
            <a:chExt cx="4054348" cy="4210601"/>
          </a:xfrm>
        </p:grpSpPr>
        <p:grpSp>
          <p:nvGrpSpPr>
            <p:cNvPr id="4" name="Group 3">
              <a:extLst>
                <a:ext uri="{FF2B5EF4-FFF2-40B4-BE49-F238E27FC236}">
                  <a16:creationId xmlns:a16="http://schemas.microsoft.com/office/drawing/2014/main" id="{CE5CBF7D-3193-40FE-9020-C25825D84A21}"/>
                </a:ext>
              </a:extLst>
            </p:cNvPr>
            <p:cNvGrpSpPr/>
            <p:nvPr/>
          </p:nvGrpSpPr>
          <p:grpSpPr>
            <a:xfrm>
              <a:off x="6618368" y="4218027"/>
              <a:ext cx="4054348" cy="1726640"/>
              <a:chOff x="5675370" y="3245364"/>
              <a:chExt cx="4054348" cy="1726640"/>
            </a:xfrm>
          </p:grpSpPr>
          <p:sp>
            <p:nvSpPr>
              <p:cNvPr id="15" name="TextBox 14">
                <a:extLst>
                  <a:ext uri="{FF2B5EF4-FFF2-40B4-BE49-F238E27FC236}">
                    <a16:creationId xmlns:a16="http://schemas.microsoft.com/office/drawing/2014/main" id="{CAE7C757-7F94-4D6B-996D-04186A2C2A74}"/>
                  </a:ext>
                </a:extLst>
              </p:cNvPr>
              <p:cNvSpPr txBox="1"/>
              <p:nvPr/>
            </p:nvSpPr>
            <p:spPr>
              <a:xfrm>
                <a:off x="6369610" y="3245364"/>
                <a:ext cx="2628284" cy="492443"/>
              </a:xfrm>
              <a:prstGeom prst="rect">
                <a:avLst/>
              </a:prstGeom>
              <a:noFill/>
            </p:spPr>
            <p:txBody>
              <a:bodyPr wrap="none" rtlCol="0">
                <a:spAutoFit/>
              </a:bodyPr>
              <a:lstStyle/>
              <a:p>
                <a:r>
                  <a:rPr lang="en-US" sz="2600" b="1" dirty="0"/>
                  <a:t>Lack of Capacity</a:t>
                </a:r>
              </a:p>
            </p:txBody>
          </p:sp>
          <p:sp>
            <p:nvSpPr>
              <p:cNvPr id="17" name="TextBox 16">
                <a:extLst>
                  <a:ext uri="{FF2B5EF4-FFF2-40B4-BE49-F238E27FC236}">
                    <a16:creationId xmlns:a16="http://schemas.microsoft.com/office/drawing/2014/main" id="{8BB7F12F-1E72-4F0D-8BF1-B1766A561103}"/>
                  </a:ext>
                </a:extLst>
              </p:cNvPr>
              <p:cNvSpPr txBox="1"/>
              <p:nvPr/>
            </p:nvSpPr>
            <p:spPr>
              <a:xfrm>
                <a:off x="5675370" y="3648565"/>
                <a:ext cx="4054348" cy="1323439"/>
              </a:xfrm>
              <a:prstGeom prst="rect">
                <a:avLst/>
              </a:prstGeom>
              <a:noFill/>
            </p:spPr>
            <p:txBody>
              <a:bodyPr wrap="square" rtlCol="0">
                <a:spAutoFit/>
              </a:bodyPr>
              <a:lstStyle/>
              <a:p>
                <a:pPr algn="ctr"/>
                <a:r>
                  <a:rPr lang="en-US" sz="2000" b="1" dirty="0">
                    <a:solidFill>
                      <a:schemeClr val="tx1">
                        <a:lumMod val="50000"/>
                        <a:lumOff val="50000"/>
                      </a:schemeClr>
                    </a:solidFill>
                  </a:rPr>
                  <a:t>Lack of ability to make informed, voluntary decisions in a specific circumstance; because of medications or illness</a:t>
                </a:r>
              </a:p>
            </p:txBody>
          </p:sp>
        </p:grpSp>
        <p:pic>
          <p:nvPicPr>
            <p:cNvPr id="24" name="Picture 23" descr="A person lying on a bed&#10;&#10;Description automatically generated">
              <a:extLst>
                <a:ext uri="{FF2B5EF4-FFF2-40B4-BE49-F238E27FC236}">
                  <a16:creationId xmlns:a16="http://schemas.microsoft.com/office/drawing/2014/main" id="{52FDE54C-BDC8-47F5-A79D-BC30E1E4B215}"/>
                </a:ext>
              </a:extLst>
            </p:cNvPr>
            <p:cNvPicPr>
              <a:picLocks noChangeAspect="1"/>
            </p:cNvPicPr>
            <p:nvPr/>
          </p:nvPicPr>
          <p:blipFill rotWithShape="1">
            <a:blip r:embed="rId5">
              <a:extLst>
                <a:ext uri="{28A0092B-C50C-407E-A947-70E740481C1C}">
                  <a14:useLocalDpi xmlns:a14="http://schemas.microsoft.com/office/drawing/2010/main" val="0"/>
                </a:ext>
              </a:extLst>
            </a:blip>
            <a:srcRect l="33762" t="31716" r="43185" b="32171"/>
            <a:stretch/>
          </p:blipFill>
          <p:spPr>
            <a:xfrm>
              <a:off x="7480500" y="1734066"/>
              <a:ext cx="2278993" cy="2532022"/>
            </a:xfrm>
            <a:prstGeom prst="rect">
              <a:avLst/>
            </a:prstGeom>
          </p:spPr>
        </p:pic>
      </p:grpSp>
    </p:spTree>
    <p:extLst>
      <p:ext uri="{BB962C8B-B14F-4D97-AF65-F5344CB8AC3E}">
        <p14:creationId xmlns:p14="http://schemas.microsoft.com/office/powerpoint/2010/main" val="32012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22">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27" name="Straight Connector 26">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4016C9E-A35D-4116-87B5-4F7C4DAF4FA4}"/>
              </a:ext>
            </a:extLst>
          </p:cNvPr>
          <p:cNvSpPr/>
          <p:nvPr/>
        </p:nvSpPr>
        <p:spPr>
          <a:xfrm>
            <a:off x="7838831" y="1367692"/>
            <a:ext cx="547077" cy="411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4D61D0-30AF-46B7-A019-92E52A253348}"/>
              </a:ext>
            </a:extLst>
          </p:cNvPr>
          <p:cNvSpPr txBox="1"/>
          <p:nvPr/>
        </p:nvSpPr>
        <p:spPr>
          <a:xfrm>
            <a:off x="957467" y="1639269"/>
            <a:ext cx="6407395" cy="492443"/>
          </a:xfrm>
          <a:prstGeom prst="rect">
            <a:avLst/>
          </a:prstGeom>
          <a:noFill/>
        </p:spPr>
        <p:txBody>
          <a:bodyPr wrap="none" rtlCol="0">
            <a:spAutoFit/>
          </a:bodyPr>
          <a:lstStyle/>
          <a:p>
            <a:r>
              <a:rPr lang="en-US" sz="2600" b="1" dirty="0"/>
              <a:t>Advanced Medical Directive | “Living Will”</a:t>
            </a:r>
          </a:p>
        </p:txBody>
      </p:sp>
      <p:sp>
        <p:nvSpPr>
          <p:cNvPr id="22" name="TextBox 21">
            <a:extLst>
              <a:ext uri="{FF2B5EF4-FFF2-40B4-BE49-F238E27FC236}">
                <a16:creationId xmlns:a16="http://schemas.microsoft.com/office/drawing/2014/main" id="{7E6FC684-39BC-4828-A556-D62B7ACB9A9A}"/>
              </a:ext>
            </a:extLst>
          </p:cNvPr>
          <p:cNvSpPr txBox="1"/>
          <p:nvPr/>
        </p:nvSpPr>
        <p:spPr>
          <a:xfrm>
            <a:off x="840899" y="923131"/>
            <a:ext cx="7017306" cy="630942"/>
          </a:xfrm>
          <a:prstGeom prst="rect">
            <a:avLst/>
          </a:prstGeom>
          <a:noFill/>
        </p:spPr>
        <p:txBody>
          <a:bodyPr wrap="none" rtlCol="0">
            <a:spAutoFit/>
          </a:bodyPr>
          <a:lstStyle/>
          <a:p>
            <a:r>
              <a:rPr lang="en-US" sz="3500" b="1" dirty="0">
                <a:solidFill>
                  <a:schemeClr val="accent1">
                    <a:lumMod val="75000"/>
                  </a:schemeClr>
                </a:solidFill>
              </a:rPr>
              <a:t>Autonomy in Incapacitated Patients</a:t>
            </a:r>
          </a:p>
        </p:txBody>
      </p:sp>
      <p:sp>
        <p:nvSpPr>
          <p:cNvPr id="23" name="TextBox 22">
            <a:extLst>
              <a:ext uri="{FF2B5EF4-FFF2-40B4-BE49-F238E27FC236}">
                <a16:creationId xmlns:a16="http://schemas.microsoft.com/office/drawing/2014/main" id="{B269A1FA-535E-457B-84F5-F4E15E46FEB2}"/>
              </a:ext>
            </a:extLst>
          </p:cNvPr>
          <p:cNvSpPr txBox="1"/>
          <p:nvPr/>
        </p:nvSpPr>
        <p:spPr>
          <a:xfrm>
            <a:off x="952403" y="2777973"/>
            <a:ext cx="6139822" cy="492443"/>
          </a:xfrm>
          <a:prstGeom prst="rect">
            <a:avLst/>
          </a:prstGeom>
          <a:noFill/>
        </p:spPr>
        <p:txBody>
          <a:bodyPr wrap="none" rtlCol="0">
            <a:spAutoFit/>
          </a:bodyPr>
          <a:lstStyle/>
          <a:p>
            <a:r>
              <a:rPr lang="en-US" sz="2600" b="1" dirty="0"/>
              <a:t>Durable Power of Attorney for Healthcare</a:t>
            </a:r>
          </a:p>
        </p:txBody>
      </p:sp>
      <p:sp>
        <p:nvSpPr>
          <p:cNvPr id="24" name="TextBox 23">
            <a:extLst>
              <a:ext uri="{FF2B5EF4-FFF2-40B4-BE49-F238E27FC236}">
                <a16:creationId xmlns:a16="http://schemas.microsoft.com/office/drawing/2014/main" id="{1B141C00-3A70-43D1-8BEA-113DEF09BD32}"/>
              </a:ext>
            </a:extLst>
          </p:cNvPr>
          <p:cNvSpPr txBox="1"/>
          <p:nvPr/>
        </p:nvSpPr>
        <p:spPr>
          <a:xfrm>
            <a:off x="952403" y="4247816"/>
            <a:ext cx="4482189" cy="492443"/>
          </a:xfrm>
          <a:prstGeom prst="rect">
            <a:avLst/>
          </a:prstGeom>
          <a:noFill/>
        </p:spPr>
        <p:txBody>
          <a:bodyPr wrap="none" rtlCol="0">
            <a:spAutoFit/>
          </a:bodyPr>
          <a:lstStyle/>
          <a:p>
            <a:r>
              <a:rPr lang="en-US" sz="2600" b="1" dirty="0"/>
              <a:t>Healthcare Proxy or Surrogate</a:t>
            </a:r>
          </a:p>
        </p:txBody>
      </p:sp>
      <p:sp>
        <p:nvSpPr>
          <p:cNvPr id="26" name="TextBox 25">
            <a:extLst>
              <a:ext uri="{FF2B5EF4-FFF2-40B4-BE49-F238E27FC236}">
                <a16:creationId xmlns:a16="http://schemas.microsoft.com/office/drawing/2014/main" id="{5464EF66-1368-44E6-8816-54A057F4B867}"/>
              </a:ext>
            </a:extLst>
          </p:cNvPr>
          <p:cNvSpPr txBox="1"/>
          <p:nvPr/>
        </p:nvSpPr>
        <p:spPr>
          <a:xfrm>
            <a:off x="952403" y="5053487"/>
            <a:ext cx="2023118" cy="523220"/>
          </a:xfrm>
          <a:prstGeom prst="rect">
            <a:avLst/>
          </a:prstGeom>
          <a:noFill/>
        </p:spPr>
        <p:txBody>
          <a:bodyPr wrap="none" rtlCol="0">
            <a:spAutoFit/>
          </a:bodyPr>
          <a:lstStyle/>
          <a:p>
            <a:r>
              <a:rPr lang="en-US" sz="2800" b="1" dirty="0"/>
              <a:t>Next of Kin</a:t>
            </a:r>
          </a:p>
        </p:txBody>
      </p:sp>
      <p:pic>
        <p:nvPicPr>
          <p:cNvPr id="4" name="Picture 3" descr="A person holding a dog&#10;&#10;Description automatically generated">
            <a:extLst>
              <a:ext uri="{FF2B5EF4-FFF2-40B4-BE49-F238E27FC236}">
                <a16:creationId xmlns:a16="http://schemas.microsoft.com/office/drawing/2014/main" id="{D3A2608E-3952-425E-862E-022A52430E99}"/>
              </a:ext>
            </a:extLst>
          </p:cNvPr>
          <p:cNvPicPr>
            <a:picLocks noChangeAspect="1"/>
          </p:cNvPicPr>
          <p:nvPr/>
        </p:nvPicPr>
        <p:blipFill rotWithShape="1">
          <a:blip r:embed="rId4">
            <a:extLst>
              <a:ext uri="{28A0092B-C50C-407E-A947-70E740481C1C}">
                <a14:useLocalDpi xmlns:a14="http://schemas.microsoft.com/office/drawing/2010/main" val="0"/>
              </a:ext>
            </a:extLst>
          </a:blip>
          <a:srcRect l="2272" t="13822" r="3633" b="4870"/>
          <a:stretch/>
        </p:blipFill>
        <p:spPr>
          <a:xfrm>
            <a:off x="7857797" y="1663969"/>
            <a:ext cx="3267020" cy="4234500"/>
          </a:xfrm>
          <a:prstGeom prst="rect">
            <a:avLst/>
          </a:prstGeom>
        </p:spPr>
      </p:pic>
      <p:sp>
        <p:nvSpPr>
          <p:cNvPr id="14" name="TextBox 13">
            <a:extLst>
              <a:ext uri="{FF2B5EF4-FFF2-40B4-BE49-F238E27FC236}">
                <a16:creationId xmlns:a16="http://schemas.microsoft.com/office/drawing/2014/main" id="{9C8325D5-0A17-4079-A001-624BBD09CE13}"/>
              </a:ext>
            </a:extLst>
          </p:cNvPr>
          <p:cNvSpPr txBox="1"/>
          <p:nvPr/>
        </p:nvSpPr>
        <p:spPr>
          <a:xfrm>
            <a:off x="957466" y="2063057"/>
            <a:ext cx="6495413" cy="707886"/>
          </a:xfrm>
          <a:prstGeom prst="rect">
            <a:avLst/>
          </a:prstGeom>
          <a:noFill/>
        </p:spPr>
        <p:txBody>
          <a:bodyPr wrap="square" rtlCol="0">
            <a:spAutoFit/>
          </a:bodyPr>
          <a:lstStyle/>
          <a:p>
            <a:r>
              <a:rPr lang="en-US" sz="2000" b="1" dirty="0">
                <a:solidFill>
                  <a:schemeClr val="tx1">
                    <a:lumMod val="50000"/>
                    <a:lumOff val="50000"/>
                  </a:schemeClr>
                </a:solidFill>
              </a:rPr>
              <a:t>Verbal or written instructions that take effect in the future when certain conditions are met.</a:t>
            </a:r>
          </a:p>
        </p:txBody>
      </p:sp>
      <p:sp>
        <p:nvSpPr>
          <p:cNvPr id="15" name="TextBox 14">
            <a:extLst>
              <a:ext uri="{FF2B5EF4-FFF2-40B4-BE49-F238E27FC236}">
                <a16:creationId xmlns:a16="http://schemas.microsoft.com/office/drawing/2014/main" id="{CBA7EC58-9BD3-4DEB-A2D4-2D7BB736DF6A}"/>
              </a:ext>
            </a:extLst>
          </p:cNvPr>
          <p:cNvSpPr txBox="1"/>
          <p:nvPr/>
        </p:nvSpPr>
        <p:spPr>
          <a:xfrm>
            <a:off x="957465" y="3217417"/>
            <a:ext cx="6495413" cy="1015663"/>
          </a:xfrm>
          <a:prstGeom prst="rect">
            <a:avLst/>
          </a:prstGeom>
          <a:noFill/>
        </p:spPr>
        <p:txBody>
          <a:bodyPr wrap="square" rtlCol="0">
            <a:spAutoFit/>
          </a:bodyPr>
          <a:lstStyle/>
          <a:p>
            <a:r>
              <a:rPr lang="en-US" sz="2000" b="1" dirty="0">
                <a:solidFill>
                  <a:schemeClr val="tx1">
                    <a:lumMod val="50000"/>
                    <a:lumOff val="50000"/>
                  </a:schemeClr>
                </a:solidFill>
              </a:rPr>
              <a:t>Proxy directive that assigns one person authority to perform specified actions on behalf of the signer.</a:t>
            </a:r>
          </a:p>
          <a:p>
            <a:pPr marL="342900" indent="-342900">
              <a:buFontTx/>
              <a:buChar char="-"/>
            </a:pPr>
            <a:r>
              <a:rPr lang="en-US" sz="2000" b="1" dirty="0">
                <a:solidFill>
                  <a:schemeClr val="tx1">
                    <a:lumMod val="50000"/>
                    <a:lumOff val="50000"/>
                  </a:schemeClr>
                </a:solidFill>
              </a:rPr>
              <a:t>“Durable” as it continues in state of incapacitation</a:t>
            </a:r>
          </a:p>
        </p:txBody>
      </p:sp>
      <p:sp>
        <p:nvSpPr>
          <p:cNvPr id="17" name="TextBox 16">
            <a:extLst>
              <a:ext uri="{FF2B5EF4-FFF2-40B4-BE49-F238E27FC236}">
                <a16:creationId xmlns:a16="http://schemas.microsoft.com/office/drawing/2014/main" id="{4E16C4BE-AA9E-454D-AC77-F467F5006304}"/>
              </a:ext>
            </a:extLst>
          </p:cNvPr>
          <p:cNvSpPr txBox="1"/>
          <p:nvPr/>
        </p:nvSpPr>
        <p:spPr>
          <a:xfrm>
            <a:off x="957465" y="4653377"/>
            <a:ext cx="6495413" cy="400110"/>
          </a:xfrm>
          <a:prstGeom prst="rect">
            <a:avLst/>
          </a:prstGeom>
          <a:noFill/>
        </p:spPr>
        <p:txBody>
          <a:bodyPr wrap="square" rtlCol="0">
            <a:spAutoFit/>
          </a:bodyPr>
          <a:lstStyle/>
          <a:p>
            <a:r>
              <a:rPr lang="en-US" sz="2000" b="1" dirty="0">
                <a:solidFill>
                  <a:schemeClr val="tx1">
                    <a:lumMod val="50000"/>
                    <a:lumOff val="50000"/>
                  </a:schemeClr>
                </a:solidFill>
              </a:rPr>
              <a:t>Appointed by the patient to make healthcare decisions.</a:t>
            </a:r>
          </a:p>
        </p:txBody>
      </p:sp>
      <p:sp>
        <p:nvSpPr>
          <p:cNvPr id="18" name="TextBox 17">
            <a:extLst>
              <a:ext uri="{FF2B5EF4-FFF2-40B4-BE49-F238E27FC236}">
                <a16:creationId xmlns:a16="http://schemas.microsoft.com/office/drawing/2014/main" id="{F2270221-CB99-4E66-8244-33BCF18A4885}"/>
              </a:ext>
            </a:extLst>
          </p:cNvPr>
          <p:cNvSpPr txBox="1"/>
          <p:nvPr/>
        </p:nvSpPr>
        <p:spPr>
          <a:xfrm>
            <a:off x="957465" y="5484110"/>
            <a:ext cx="6611235" cy="400110"/>
          </a:xfrm>
          <a:prstGeom prst="rect">
            <a:avLst/>
          </a:prstGeom>
          <a:noFill/>
        </p:spPr>
        <p:txBody>
          <a:bodyPr wrap="square" rtlCol="0">
            <a:spAutoFit/>
          </a:bodyPr>
          <a:lstStyle/>
          <a:p>
            <a:r>
              <a:rPr lang="en-US" sz="2000" b="1" dirty="0">
                <a:solidFill>
                  <a:schemeClr val="tx1">
                    <a:lumMod val="50000"/>
                    <a:lumOff val="50000"/>
                  </a:schemeClr>
                </a:solidFill>
              </a:rPr>
              <a:t>Decision making authority based on a surrogacy hierarchy.</a:t>
            </a:r>
          </a:p>
        </p:txBody>
      </p:sp>
    </p:spTree>
    <p:extLst>
      <p:ext uri="{BB962C8B-B14F-4D97-AF65-F5344CB8AC3E}">
        <p14:creationId xmlns:p14="http://schemas.microsoft.com/office/powerpoint/2010/main" val="76216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4B5FFB-E400-49F0-8153-75622C96F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9E734E7-3EBF-463F-9D80-2668EE36A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44685F97-04E2-4F32-B20B-3CB5C4D1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457F0196-A6E1-4D1C-B47F-8CF95D759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521404AE-4400-43A1-94EC-16F37AE015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8" name="Straight Connector 17">
              <a:extLst>
                <a:ext uri="{FF2B5EF4-FFF2-40B4-BE49-F238E27FC236}">
                  <a16:creationId xmlns:a16="http://schemas.microsoft.com/office/drawing/2014/main" id="{96CF6F17-8CCC-492C-A2CB-97CCBF7CBB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3A3195-94A6-4E0A-BE4A-12564DAEE2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1373ED-58A8-4EEA-959E-7BD3C97B15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2" name="Rectangle 21">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8" name="Rectangle 27">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30" name="Straight Connector 29">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96FD82E-C1BC-4236-991E-330E76F26290}"/>
              </a:ext>
            </a:extLst>
          </p:cNvPr>
          <p:cNvSpPr/>
          <p:nvPr/>
        </p:nvSpPr>
        <p:spPr>
          <a:xfrm>
            <a:off x="7852490" y="1907810"/>
            <a:ext cx="665868" cy="3145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ell phone&#10;&#10;Description automatically generated">
            <a:extLst>
              <a:ext uri="{FF2B5EF4-FFF2-40B4-BE49-F238E27FC236}">
                <a16:creationId xmlns:a16="http://schemas.microsoft.com/office/drawing/2014/main" id="{F7EF8647-9918-498D-9584-810662584E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4812" y="2427496"/>
            <a:ext cx="10119152" cy="3212831"/>
          </a:xfrm>
          <a:prstGeom prst="rect">
            <a:avLst/>
          </a:prstGeom>
        </p:spPr>
      </p:pic>
      <p:sp>
        <p:nvSpPr>
          <p:cNvPr id="14" name="TextBox 13">
            <a:extLst>
              <a:ext uri="{FF2B5EF4-FFF2-40B4-BE49-F238E27FC236}">
                <a16:creationId xmlns:a16="http://schemas.microsoft.com/office/drawing/2014/main" id="{CFE3F706-A0F8-4652-9C22-CBD0E7AA605B}"/>
              </a:ext>
            </a:extLst>
          </p:cNvPr>
          <p:cNvSpPr txBox="1"/>
          <p:nvPr/>
        </p:nvSpPr>
        <p:spPr>
          <a:xfrm>
            <a:off x="3470698" y="1352919"/>
            <a:ext cx="5250605" cy="646331"/>
          </a:xfrm>
          <a:prstGeom prst="rect">
            <a:avLst/>
          </a:prstGeom>
          <a:noFill/>
        </p:spPr>
        <p:txBody>
          <a:bodyPr wrap="none" rtlCol="0">
            <a:spAutoFit/>
          </a:bodyPr>
          <a:lstStyle/>
          <a:p>
            <a:r>
              <a:rPr lang="en-US" sz="3600" b="1" dirty="0"/>
              <a:t>Unambiguous Living Will</a:t>
            </a:r>
          </a:p>
        </p:txBody>
      </p:sp>
    </p:spTree>
    <p:extLst>
      <p:ext uri="{BB962C8B-B14F-4D97-AF65-F5344CB8AC3E}">
        <p14:creationId xmlns:p14="http://schemas.microsoft.com/office/powerpoint/2010/main" val="304598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22">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27" name="Straight Connector 26">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person lying on a bed&#10;&#10;Description automatically generated">
            <a:extLst>
              <a:ext uri="{FF2B5EF4-FFF2-40B4-BE49-F238E27FC236}">
                <a16:creationId xmlns:a16="http://schemas.microsoft.com/office/drawing/2014/main" id="{06F7F055-3CF4-4886-959F-D307CCF3BECA}"/>
              </a:ext>
            </a:extLst>
          </p:cNvPr>
          <p:cNvPicPr>
            <a:picLocks noChangeAspect="1"/>
          </p:cNvPicPr>
          <p:nvPr/>
        </p:nvPicPr>
        <p:blipFill rotWithShape="1">
          <a:blip r:embed="rId4">
            <a:extLst>
              <a:ext uri="{28A0092B-C50C-407E-A947-70E740481C1C}">
                <a14:useLocalDpi xmlns:a14="http://schemas.microsoft.com/office/drawing/2010/main" val="0"/>
              </a:ext>
            </a:extLst>
          </a:blip>
          <a:srcRect l="10797" r="22193"/>
          <a:stretch/>
        </p:blipFill>
        <p:spPr>
          <a:xfrm>
            <a:off x="875321" y="990417"/>
            <a:ext cx="4357491" cy="4877167"/>
          </a:xfrm>
          <a:prstGeom prst="rect">
            <a:avLst/>
          </a:prstGeom>
        </p:spPr>
      </p:pic>
      <p:sp>
        <p:nvSpPr>
          <p:cNvPr id="2" name="Rectangle 1">
            <a:extLst>
              <a:ext uri="{FF2B5EF4-FFF2-40B4-BE49-F238E27FC236}">
                <a16:creationId xmlns:a16="http://schemas.microsoft.com/office/drawing/2014/main" id="{A4016C9E-A35D-4116-87B5-4F7C4DAF4FA4}"/>
              </a:ext>
            </a:extLst>
          </p:cNvPr>
          <p:cNvSpPr/>
          <p:nvPr/>
        </p:nvSpPr>
        <p:spPr>
          <a:xfrm>
            <a:off x="7838831" y="1367692"/>
            <a:ext cx="547077" cy="411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188066B-F858-4F6A-88FB-7973434319CF}"/>
              </a:ext>
            </a:extLst>
          </p:cNvPr>
          <p:cNvSpPr/>
          <p:nvPr/>
        </p:nvSpPr>
        <p:spPr>
          <a:xfrm>
            <a:off x="5363571" y="2602005"/>
            <a:ext cx="5900617" cy="9541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94D61D0-30AF-46B7-A019-92E52A253348}"/>
              </a:ext>
            </a:extLst>
          </p:cNvPr>
          <p:cNvSpPr txBox="1"/>
          <p:nvPr/>
        </p:nvSpPr>
        <p:spPr>
          <a:xfrm>
            <a:off x="6007595" y="2580937"/>
            <a:ext cx="4755661" cy="954107"/>
          </a:xfrm>
          <a:prstGeom prst="rect">
            <a:avLst/>
          </a:prstGeom>
          <a:noFill/>
        </p:spPr>
        <p:txBody>
          <a:bodyPr wrap="none" rtlCol="0">
            <a:spAutoFit/>
          </a:bodyPr>
          <a:lstStyle/>
          <a:p>
            <a:pPr algn="ctr"/>
            <a:r>
              <a:rPr lang="en-US" sz="2800" b="1" dirty="0"/>
              <a:t>How would you communicate</a:t>
            </a:r>
          </a:p>
          <a:p>
            <a:pPr algn="ctr"/>
            <a:r>
              <a:rPr lang="en-US" sz="2800" b="1" dirty="0"/>
              <a:t>his prognosis?</a:t>
            </a:r>
          </a:p>
        </p:txBody>
      </p:sp>
      <p:sp>
        <p:nvSpPr>
          <p:cNvPr id="15" name="TextBox 14">
            <a:extLst>
              <a:ext uri="{FF2B5EF4-FFF2-40B4-BE49-F238E27FC236}">
                <a16:creationId xmlns:a16="http://schemas.microsoft.com/office/drawing/2014/main" id="{53F1AA93-D94B-404F-8361-CA13646A63E9}"/>
              </a:ext>
            </a:extLst>
          </p:cNvPr>
          <p:cNvSpPr txBox="1"/>
          <p:nvPr/>
        </p:nvSpPr>
        <p:spPr>
          <a:xfrm>
            <a:off x="5440560" y="1428004"/>
            <a:ext cx="5746638" cy="954107"/>
          </a:xfrm>
          <a:prstGeom prst="rect">
            <a:avLst/>
          </a:prstGeom>
          <a:noFill/>
        </p:spPr>
        <p:txBody>
          <a:bodyPr wrap="none" rtlCol="0">
            <a:spAutoFit/>
          </a:bodyPr>
          <a:lstStyle/>
          <a:p>
            <a:pPr algn="ctr"/>
            <a:r>
              <a:rPr lang="en-US" sz="2800" b="1" dirty="0"/>
              <a:t>No advanced directives, and his wife</a:t>
            </a:r>
          </a:p>
          <a:p>
            <a:pPr algn="ctr"/>
            <a:r>
              <a:rPr lang="en-US" sz="2800" b="1" dirty="0"/>
              <a:t>is the decision-maker</a:t>
            </a:r>
          </a:p>
        </p:txBody>
      </p:sp>
      <p:sp>
        <p:nvSpPr>
          <p:cNvPr id="17" name="TextBox 16">
            <a:extLst>
              <a:ext uri="{FF2B5EF4-FFF2-40B4-BE49-F238E27FC236}">
                <a16:creationId xmlns:a16="http://schemas.microsoft.com/office/drawing/2014/main" id="{91CAB3FD-172D-40F3-B2D8-85182F31EFF8}"/>
              </a:ext>
            </a:extLst>
          </p:cNvPr>
          <p:cNvSpPr txBox="1"/>
          <p:nvPr/>
        </p:nvSpPr>
        <p:spPr>
          <a:xfrm>
            <a:off x="6031284" y="3773371"/>
            <a:ext cx="4708277" cy="523220"/>
          </a:xfrm>
          <a:prstGeom prst="rect">
            <a:avLst/>
          </a:prstGeom>
          <a:noFill/>
        </p:spPr>
        <p:txBody>
          <a:bodyPr wrap="none" rtlCol="0">
            <a:spAutoFit/>
          </a:bodyPr>
          <a:lstStyle/>
          <a:p>
            <a:pPr algn="ctr"/>
            <a:r>
              <a:rPr lang="en-US" sz="2800" b="1" dirty="0">
                <a:solidFill>
                  <a:schemeClr val="accent1">
                    <a:lumMod val="75000"/>
                  </a:schemeClr>
                </a:solidFill>
              </a:rPr>
              <a:t>What would you recommend?</a:t>
            </a:r>
          </a:p>
        </p:txBody>
      </p:sp>
      <p:sp>
        <p:nvSpPr>
          <p:cNvPr id="13" name="TextBox 12">
            <a:extLst>
              <a:ext uri="{FF2B5EF4-FFF2-40B4-BE49-F238E27FC236}">
                <a16:creationId xmlns:a16="http://schemas.microsoft.com/office/drawing/2014/main" id="{71509920-2575-4034-8AED-A0ABF3C1D004}"/>
              </a:ext>
            </a:extLst>
          </p:cNvPr>
          <p:cNvSpPr txBox="1"/>
          <p:nvPr/>
        </p:nvSpPr>
        <p:spPr>
          <a:xfrm>
            <a:off x="5349942" y="4513850"/>
            <a:ext cx="6048194" cy="954107"/>
          </a:xfrm>
          <a:prstGeom prst="rect">
            <a:avLst/>
          </a:prstGeom>
          <a:noFill/>
        </p:spPr>
        <p:txBody>
          <a:bodyPr wrap="none" rtlCol="0">
            <a:spAutoFit/>
          </a:bodyPr>
          <a:lstStyle/>
          <a:p>
            <a:pPr algn="ctr"/>
            <a:r>
              <a:rPr lang="en-US" sz="2800" b="1" dirty="0">
                <a:solidFill>
                  <a:schemeClr val="accent1">
                    <a:lumMod val="75000"/>
                  </a:schemeClr>
                </a:solidFill>
              </a:rPr>
              <a:t>Is further treatment “medically futile”</a:t>
            </a:r>
          </a:p>
          <a:p>
            <a:pPr algn="ctr"/>
            <a:r>
              <a:rPr lang="en-US" sz="2800" b="1" dirty="0">
                <a:solidFill>
                  <a:schemeClr val="accent1">
                    <a:lumMod val="75000"/>
                  </a:schemeClr>
                </a:solidFill>
              </a:rPr>
              <a:t>or potentially inappropriate?</a:t>
            </a:r>
          </a:p>
        </p:txBody>
      </p:sp>
    </p:spTree>
    <p:extLst>
      <p:ext uri="{BB962C8B-B14F-4D97-AF65-F5344CB8AC3E}">
        <p14:creationId xmlns:p14="http://schemas.microsoft.com/office/powerpoint/2010/main" val="146112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7"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22">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27" name="Straight Connector 26">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4016C9E-A35D-4116-87B5-4F7C4DAF4FA4}"/>
              </a:ext>
            </a:extLst>
          </p:cNvPr>
          <p:cNvSpPr/>
          <p:nvPr/>
        </p:nvSpPr>
        <p:spPr>
          <a:xfrm>
            <a:off x="7838831" y="1367692"/>
            <a:ext cx="547077" cy="411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4D61D0-30AF-46B7-A019-92E52A253348}"/>
              </a:ext>
            </a:extLst>
          </p:cNvPr>
          <p:cNvSpPr txBox="1"/>
          <p:nvPr/>
        </p:nvSpPr>
        <p:spPr>
          <a:xfrm>
            <a:off x="1387309" y="2750024"/>
            <a:ext cx="3102131" cy="523220"/>
          </a:xfrm>
          <a:prstGeom prst="rect">
            <a:avLst/>
          </a:prstGeom>
          <a:noFill/>
        </p:spPr>
        <p:txBody>
          <a:bodyPr wrap="none" rtlCol="0">
            <a:spAutoFit/>
          </a:bodyPr>
          <a:lstStyle/>
          <a:p>
            <a:r>
              <a:rPr lang="en-US" sz="2800" dirty="0"/>
              <a:t>-  Predicted outcome</a:t>
            </a:r>
          </a:p>
        </p:txBody>
      </p:sp>
      <p:sp>
        <p:nvSpPr>
          <p:cNvPr id="22" name="TextBox 21">
            <a:extLst>
              <a:ext uri="{FF2B5EF4-FFF2-40B4-BE49-F238E27FC236}">
                <a16:creationId xmlns:a16="http://schemas.microsoft.com/office/drawing/2014/main" id="{7E6FC684-39BC-4828-A556-D62B7ACB9A9A}"/>
              </a:ext>
            </a:extLst>
          </p:cNvPr>
          <p:cNvSpPr txBox="1"/>
          <p:nvPr/>
        </p:nvSpPr>
        <p:spPr>
          <a:xfrm>
            <a:off x="3089119" y="962087"/>
            <a:ext cx="6013762" cy="615553"/>
          </a:xfrm>
          <a:prstGeom prst="rect">
            <a:avLst/>
          </a:prstGeom>
          <a:noFill/>
        </p:spPr>
        <p:txBody>
          <a:bodyPr wrap="none" rtlCol="0">
            <a:spAutoFit/>
          </a:bodyPr>
          <a:lstStyle/>
          <a:p>
            <a:r>
              <a:rPr lang="en-US" sz="3400" b="1" dirty="0"/>
              <a:t>Dimensions of Medical Futility</a:t>
            </a:r>
            <a:endParaRPr lang="en-US" sz="3400" b="1" dirty="0">
              <a:solidFill>
                <a:srgbClr val="FF0000"/>
              </a:solidFill>
              <a:highlight>
                <a:srgbClr val="FFFF00"/>
              </a:highlight>
            </a:endParaRPr>
          </a:p>
        </p:txBody>
      </p:sp>
      <p:sp>
        <p:nvSpPr>
          <p:cNvPr id="23" name="TextBox 22">
            <a:extLst>
              <a:ext uri="{FF2B5EF4-FFF2-40B4-BE49-F238E27FC236}">
                <a16:creationId xmlns:a16="http://schemas.microsoft.com/office/drawing/2014/main" id="{B269A1FA-535E-457B-84F5-F4E15E46FEB2}"/>
              </a:ext>
            </a:extLst>
          </p:cNvPr>
          <p:cNvSpPr txBox="1"/>
          <p:nvPr/>
        </p:nvSpPr>
        <p:spPr>
          <a:xfrm>
            <a:off x="1387309" y="3260653"/>
            <a:ext cx="6165342" cy="523220"/>
          </a:xfrm>
          <a:prstGeom prst="rect">
            <a:avLst/>
          </a:prstGeom>
          <a:noFill/>
        </p:spPr>
        <p:txBody>
          <a:bodyPr wrap="none" rtlCol="0">
            <a:spAutoFit/>
          </a:bodyPr>
          <a:lstStyle/>
          <a:p>
            <a:r>
              <a:rPr lang="en-US" sz="2800" dirty="0"/>
              <a:t>-  Available medical evidence or experience</a:t>
            </a:r>
          </a:p>
        </p:txBody>
      </p:sp>
      <p:sp>
        <p:nvSpPr>
          <p:cNvPr id="11" name="TextBox 10">
            <a:extLst>
              <a:ext uri="{FF2B5EF4-FFF2-40B4-BE49-F238E27FC236}">
                <a16:creationId xmlns:a16="http://schemas.microsoft.com/office/drawing/2014/main" id="{82C42EE6-3C35-4A6F-B2EB-38D0939267DB}"/>
              </a:ext>
            </a:extLst>
          </p:cNvPr>
          <p:cNvSpPr txBox="1"/>
          <p:nvPr/>
        </p:nvSpPr>
        <p:spPr>
          <a:xfrm>
            <a:off x="1367468" y="3840737"/>
            <a:ext cx="5803705" cy="954107"/>
          </a:xfrm>
          <a:prstGeom prst="rect">
            <a:avLst/>
          </a:prstGeom>
          <a:noFill/>
        </p:spPr>
        <p:txBody>
          <a:bodyPr wrap="none" rtlCol="0">
            <a:spAutoFit/>
          </a:bodyPr>
          <a:lstStyle/>
          <a:p>
            <a:r>
              <a:rPr lang="en-US" sz="2800" dirty="0"/>
              <a:t>-  Determining what counts as a benefit </a:t>
            </a:r>
          </a:p>
          <a:p>
            <a:r>
              <a:rPr lang="en-US" sz="2800" dirty="0"/>
              <a:t>   and who determines this</a:t>
            </a:r>
          </a:p>
        </p:txBody>
      </p:sp>
      <p:sp>
        <p:nvSpPr>
          <p:cNvPr id="12" name="TextBox 11">
            <a:extLst>
              <a:ext uri="{FF2B5EF4-FFF2-40B4-BE49-F238E27FC236}">
                <a16:creationId xmlns:a16="http://schemas.microsoft.com/office/drawing/2014/main" id="{E96A4124-2703-4CE3-94F4-CEA78C0DC46C}"/>
              </a:ext>
            </a:extLst>
          </p:cNvPr>
          <p:cNvSpPr txBox="1"/>
          <p:nvPr/>
        </p:nvSpPr>
        <p:spPr>
          <a:xfrm>
            <a:off x="1264291" y="4851708"/>
            <a:ext cx="5964838" cy="954107"/>
          </a:xfrm>
          <a:prstGeom prst="rect">
            <a:avLst/>
          </a:prstGeom>
          <a:noFill/>
        </p:spPr>
        <p:txBody>
          <a:bodyPr wrap="none" rtlCol="0">
            <a:spAutoFit/>
          </a:bodyPr>
          <a:lstStyle/>
          <a:p>
            <a:pPr algn="ctr"/>
            <a:r>
              <a:rPr lang="en-US" sz="2800" b="1" dirty="0"/>
              <a:t>Who determines when treatments are </a:t>
            </a:r>
          </a:p>
          <a:p>
            <a:pPr algn="ctr"/>
            <a:r>
              <a:rPr lang="en-US" sz="2800" b="1" dirty="0"/>
              <a:t>medically futile (inappropriate)?</a:t>
            </a:r>
          </a:p>
        </p:txBody>
      </p:sp>
      <p:pic>
        <p:nvPicPr>
          <p:cNvPr id="4" name="Picture 3" descr="A picture containing person, indoor&#10;&#10;Description automatically generated">
            <a:extLst>
              <a:ext uri="{FF2B5EF4-FFF2-40B4-BE49-F238E27FC236}">
                <a16:creationId xmlns:a16="http://schemas.microsoft.com/office/drawing/2014/main" id="{BAB0610E-9C42-418F-A8D4-6537F58019E8}"/>
              </a:ext>
            </a:extLst>
          </p:cNvPr>
          <p:cNvPicPr>
            <a:picLocks noChangeAspect="1"/>
          </p:cNvPicPr>
          <p:nvPr/>
        </p:nvPicPr>
        <p:blipFill rotWithShape="1">
          <a:blip r:embed="rId4">
            <a:extLst>
              <a:ext uri="{28A0092B-C50C-407E-A947-70E740481C1C}">
                <a14:useLocalDpi xmlns:a14="http://schemas.microsoft.com/office/drawing/2010/main" val="0"/>
              </a:ext>
            </a:extLst>
          </a:blip>
          <a:srcRect l="8540" r="26722"/>
          <a:stretch/>
        </p:blipFill>
        <p:spPr>
          <a:xfrm>
            <a:off x="7713037" y="2693160"/>
            <a:ext cx="2921314" cy="3191429"/>
          </a:xfrm>
          <a:prstGeom prst="rect">
            <a:avLst/>
          </a:prstGeom>
        </p:spPr>
      </p:pic>
      <p:sp>
        <p:nvSpPr>
          <p:cNvPr id="3" name="TextBox 2">
            <a:extLst>
              <a:ext uri="{FF2B5EF4-FFF2-40B4-BE49-F238E27FC236}">
                <a16:creationId xmlns:a16="http://schemas.microsoft.com/office/drawing/2014/main" id="{3B2B9670-5276-452D-9BC6-4F70AAFF77AB}"/>
              </a:ext>
            </a:extLst>
          </p:cNvPr>
          <p:cNvSpPr txBox="1"/>
          <p:nvPr/>
        </p:nvSpPr>
        <p:spPr>
          <a:xfrm>
            <a:off x="1602080" y="1739053"/>
            <a:ext cx="8987840" cy="954107"/>
          </a:xfrm>
          <a:prstGeom prst="rect">
            <a:avLst/>
          </a:prstGeom>
          <a:noFill/>
        </p:spPr>
        <p:txBody>
          <a:bodyPr wrap="square" rtlCol="0">
            <a:spAutoFit/>
          </a:bodyPr>
          <a:lstStyle/>
          <a:p>
            <a:r>
              <a:rPr lang="en-US" sz="2800" b="1" dirty="0"/>
              <a:t>Refers to medical interventions that are highly unlikely to contribute to a  beneficial outcome.</a:t>
            </a:r>
          </a:p>
        </p:txBody>
      </p:sp>
    </p:spTree>
    <p:extLst>
      <p:ext uri="{BB962C8B-B14F-4D97-AF65-F5344CB8AC3E}">
        <p14:creationId xmlns:p14="http://schemas.microsoft.com/office/powerpoint/2010/main" val="16967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463B9A0-C42E-402C-9AD1-9DAE53361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1" name="Rectangle 20">
            <a:extLst>
              <a:ext uri="{FF2B5EF4-FFF2-40B4-BE49-F238E27FC236}">
                <a16:creationId xmlns:a16="http://schemas.microsoft.com/office/drawing/2014/main" id="{F2155CD3-83BB-4AEA-A737-FFB45BF5B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9481AC0-C94A-42B2-A337-8F2BD27B4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044" y="374904"/>
            <a:ext cx="11409913"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9C990ECF-0B2F-4372-9715-326BA840E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736" y="539496"/>
            <a:ext cx="11082528" cy="57790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looking at the camera&#10;&#10;Description automatically generated">
            <a:extLst>
              <a:ext uri="{FF2B5EF4-FFF2-40B4-BE49-F238E27FC236}">
                <a16:creationId xmlns:a16="http://schemas.microsoft.com/office/drawing/2014/main" id="{4AB0B0CD-0000-4423-A870-6FAFBC88A53F}"/>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727490" y="861229"/>
            <a:ext cx="3671912" cy="5135542"/>
          </a:xfrm>
          <a:prstGeom prst="rect">
            <a:avLst/>
          </a:prstGeom>
        </p:spPr>
      </p:pic>
      <p:pic>
        <p:nvPicPr>
          <p:cNvPr id="7" name="Picture 6" descr="A picture containing cat, book, text, wall&#10;&#10;Description automatically generated">
            <a:extLst>
              <a:ext uri="{FF2B5EF4-FFF2-40B4-BE49-F238E27FC236}">
                <a16:creationId xmlns:a16="http://schemas.microsoft.com/office/drawing/2014/main" id="{6842C530-6B1E-4199-AE72-4C458E3DB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3976" y="2186771"/>
            <a:ext cx="6608713" cy="3810000"/>
          </a:xfrm>
          <a:prstGeom prst="rect">
            <a:avLst/>
          </a:prstGeom>
        </p:spPr>
      </p:pic>
      <p:sp>
        <p:nvSpPr>
          <p:cNvPr id="8" name="TextBox 7">
            <a:extLst>
              <a:ext uri="{FF2B5EF4-FFF2-40B4-BE49-F238E27FC236}">
                <a16:creationId xmlns:a16="http://schemas.microsoft.com/office/drawing/2014/main" id="{A2A7F318-020F-4868-80D3-F28BEA5B1278}"/>
              </a:ext>
            </a:extLst>
          </p:cNvPr>
          <p:cNvSpPr txBox="1"/>
          <p:nvPr/>
        </p:nvSpPr>
        <p:spPr>
          <a:xfrm>
            <a:off x="5277840" y="1458144"/>
            <a:ext cx="2978701" cy="646331"/>
          </a:xfrm>
          <a:prstGeom prst="rect">
            <a:avLst/>
          </a:prstGeom>
          <a:noFill/>
        </p:spPr>
        <p:txBody>
          <a:bodyPr wrap="none" rtlCol="0">
            <a:spAutoFit/>
          </a:bodyPr>
          <a:lstStyle/>
          <a:p>
            <a:r>
              <a:rPr lang="en-US" sz="3600" b="1" dirty="0"/>
              <a:t>(350 – 150 BC)</a:t>
            </a:r>
          </a:p>
        </p:txBody>
      </p:sp>
      <p:sp>
        <p:nvSpPr>
          <p:cNvPr id="16" name="TextBox 15">
            <a:extLst>
              <a:ext uri="{FF2B5EF4-FFF2-40B4-BE49-F238E27FC236}">
                <a16:creationId xmlns:a16="http://schemas.microsoft.com/office/drawing/2014/main" id="{59767B45-8A0F-4B6C-9DF8-FD726770374A}"/>
              </a:ext>
            </a:extLst>
          </p:cNvPr>
          <p:cNvSpPr txBox="1"/>
          <p:nvPr/>
        </p:nvSpPr>
        <p:spPr>
          <a:xfrm>
            <a:off x="4713976" y="861229"/>
            <a:ext cx="4289957" cy="707886"/>
          </a:xfrm>
          <a:prstGeom prst="rect">
            <a:avLst/>
          </a:prstGeom>
          <a:noFill/>
        </p:spPr>
        <p:txBody>
          <a:bodyPr wrap="none" rtlCol="0">
            <a:spAutoFit/>
          </a:bodyPr>
          <a:lstStyle/>
          <a:p>
            <a:r>
              <a:rPr lang="en-US" sz="4000" b="1" dirty="0"/>
              <a:t>Hippocratic Guild</a:t>
            </a:r>
          </a:p>
        </p:txBody>
      </p:sp>
    </p:spTree>
    <p:extLst>
      <p:ext uri="{BB962C8B-B14F-4D97-AF65-F5344CB8AC3E}">
        <p14:creationId xmlns:p14="http://schemas.microsoft.com/office/powerpoint/2010/main" val="46765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22">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27" name="Straight Connector 26">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4016C9E-A35D-4116-87B5-4F7C4DAF4FA4}"/>
              </a:ext>
            </a:extLst>
          </p:cNvPr>
          <p:cNvSpPr/>
          <p:nvPr/>
        </p:nvSpPr>
        <p:spPr>
          <a:xfrm>
            <a:off x="7838831" y="1367692"/>
            <a:ext cx="547077" cy="411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269A1FA-535E-457B-84F5-F4E15E46FEB2}"/>
              </a:ext>
            </a:extLst>
          </p:cNvPr>
          <p:cNvSpPr txBox="1"/>
          <p:nvPr/>
        </p:nvSpPr>
        <p:spPr>
          <a:xfrm>
            <a:off x="930115" y="4830860"/>
            <a:ext cx="4683846" cy="800219"/>
          </a:xfrm>
          <a:prstGeom prst="rect">
            <a:avLst/>
          </a:prstGeom>
          <a:noFill/>
        </p:spPr>
        <p:txBody>
          <a:bodyPr wrap="none" rtlCol="0">
            <a:spAutoFit/>
          </a:bodyPr>
          <a:lstStyle/>
          <a:p>
            <a:pPr algn="ctr"/>
            <a:r>
              <a:rPr lang="en-US" sz="2600" b="1" dirty="0">
                <a:solidFill>
                  <a:schemeClr val="accent2">
                    <a:lumMod val="60000"/>
                    <a:lumOff val="40000"/>
                  </a:schemeClr>
                </a:solidFill>
              </a:rPr>
              <a:t>Medical Professionals Provide</a:t>
            </a:r>
          </a:p>
          <a:p>
            <a:pPr algn="ctr"/>
            <a:r>
              <a:rPr lang="en-US" sz="2000" b="1" dirty="0"/>
              <a:t>Knowledge, Information, and Experience</a:t>
            </a:r>
          </a:p>
        </p:txBody>
      </p:sp>
      <p:sp>
        <p:nvSpPr>
          <p:cNvPr id="13" name="TextBox 12">
            <a:extLst>
              <a:ext uri="{FF2B5EF4-FFF2-40B4-BE49-F238E27FC236}">
                <a16:creationId xmlns:a16="http://schemas.microsoft.com/office/drawing/2014/main" id="{6A236C14-1E08-4065-8336-9E71B1A6AD8F}"/>
              </a:ext>
            </a:extLst>
          </p:cNvPr>
          <p:cNvSpPr txBox="1"/>
          <p:nvPr/>
        </p:nvSpPr>
        <p:spPr>
          <a:xfrm>
            <a:off x="3313732" y="992858"/>
            <a:ext cx="5564537" cy="707886"/>
          </a:xfrm>
          <a:prstGeom prst="rect">
            <a:avLst/>
          </a:prstGeom>
          <a:noFill/>
        </p:spPr>
        <p:txBody>
          <a:bodyPr wrap="none" rtlCol="0">
            <a:spAutoFit/>
          </a:bodyPr>
          <a:lstStyle/>
          <a:p>
            <a:r>
              <a:rPr lang="en-US" sz="4000" b="1" dirty="0">
                <a:solidFill>
                  <a:schemeClr val="accent2">
                    <a:lumMod val="75000"/>
                  </a:schemeClr>
                </a:solidFill>
              </a:rPr>
              <a:t>Shared Decision Making</a:t>
            </a:r>
          </a:p>
        </p:txBody>
      </p:sp>
      <p:pic>
        <p:nvPicPr>
          <p:cNvPr id="6" name="Picture 5" descr="A group of people around each other&#10;&#10;Description automatically generated">
            <a:extLst>
              <a:ext uri="{FF2B5EF4-FFF2-40B4-BE49-F238E27FC236}">
                <a16:creationId xmlns:a16="http://schemas.microsoft.com/office/drawing/2014/main" id="{EABC4DC5-4E23-4F0A-B0B0-49A0CC8C45D3}"/>
              </a:ext>
            </a:extLst>
          </p:cNvPr>
          <p:cNvPicPr>
            <a:picLocks noChangeAspect="1"/>
          </p:cNvPicPr>
          <p:nvPr/>
        </p:nvPicPr>
        <p:blipFill rotWithShape="1">
          <a:blip r:embed="rId4">
            <a:extLst>
              <a:ext uri="{28A0092B-C50C-407E-A947-70E740481C1C}">
                <a14:useLocalDpi xmlns:a14="http://schemas.microsoft.com/office/drawing/2010/main" val="0"/>
              </a:ext>
            </a:extLst>
          </a:blip>
          <a:srcRect l="921" r="35009"/>
          <a:stretch/>
        </p:blipFill>
        <p:spPr>
          <a:xfrm>
            <a:off x="4543928" y="1756746"/>
            <a:ext cx="3104145" cy="2721238"/>
          </a:xfrm>
          <a:prstGeom prst="rect">
            <a:avLst/>
          </a:prstGeom>
        </p:spPr>
      </p:pic>
      <p:sp>
        <p:nvSpPr>
          <p:cNvPr id="20" name="TextBox 19">
            <a:extLst>
              <a:ext uri="{FF2B5EF4-FFF2-40B4-BE49-F238E27FC236}">
                <a16:creationId xmlns:a16="http://schemas.microsoft.com/office/drawing/2014/main" id="{EEDCA840-7566-4E68-8D0A-D099E6FF54D8}"/>
              </a:ext>
            </a:extLst>
          </p:cNvPr>
          <p:cNvSpPr txBox="1"/>
          <p:nvPr/>
        </p:nvSpPr>
        <p:spPr>
          <a:xfrm>
            <a:off x="7213636" y="4832990"/>
            <a:ext cx="4107215" cy="830997"/>
          </a:xfrm>
          <a:prstGeom prst="rect">
            <a:avLst/>
          </a:prstGeom>
          <a:noFill/>
        </p:spPr>
        <p:txBody>
          <a:bodyPr wrap="none" rtlCol="0">
            <a:spAutoFit/>
          </a:bodyPr>
          <a:lstStyle/>
          <a:p>
            <a:pPr algn="ctr"/>
            <a:r>
              <a:rPr lang="en-US" sz="2600" b="1" dirty="0">
                <a:solidFill>
                  <a:schemeClr val="accent2">
                    <a:lumMod val="60000"/>
                    <a:lumOff val="40000"/>
                  </a:schemeClr>
                </a:solidFill>
              </a:rPr>
              <a:t>Patient and Family Provide</a:t>
            </a:r>
          </a:p>
          <a:p>
            <a:pPr algn="ctr"/>
            <a:r>
              <a:rPr lang="en-US" sz="2000" b="1" dirty="0"/>
              <a:t>Goals and Values</a:t>
            </a:r>
          </a:p>
        </p:txBody>
      </p:sp>
      <p:sp>
        <p:nvSpPr>
          <p:cNvPr id="8" name="Arrow: Bent 7">
            <a:extLst>
              <a:ext uri="{FF2B5EF4-FFF2-40B4-BE49-F238E27FC236}">
                <a16:creationId xmlns:a16="http://schemas.microsoft.com/office/drawing/2014/main" id="{AA32CD0D-DC00-47FC-85DC-33544A6670E4}"/>
              </a:ext>
            </a:extLst>
          </p:cNvPr>
          <p:cNvSpPr/>
          <p:nvPr/>
        </p:nvSpPr>
        <p:spPr>
          <a:xfrm>
            <a:off x="2560472" y="2833622"/>
            <a:ext cx="1647568" cy="1705233"/>
          </a:xfrm>
          <a:prstGeom prst="bentArrow">
            <a:avLst/>
          </a:prstGeom>
          <a:solidFill>
            <a:srgbClr val="D09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Bent 23">
            <a:extLst>
              <a:ext uri="{FF2B5EF4-FFF2-40B4-BE49-F238E27FC236}">
                <a16:creationId xmlns:a16="http://schemas.microsoft.com/office/drawing/2014/main" id="{EB284062-5076-42A6-9F4D-B10FA6E8D5E3}"/>
              </a:ext>
            </a:extLst>
          </p:cNvPr>
          <p:cNvSpPr/>
          <p:nvPr/>
        </p:nvSpPr>
        <p:spPr>
          <a:xfrm flipH="1">
            <a:off x="7983960" y="2833622"/>
            <a:ext cx="1647568" cy="1705233"/>
          </a:xfrm>
          <a:prstGeom prst="bentArrow">
            <a:avLst/>
          </a:prstGeom>
          <a:solidFill>
            <a:srgbClr val="D09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8765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22">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27" name="Straight Connector 26">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person lying on a bed&#10;&#10;Description automatically generated">
            <a:extLst>
              <a:ext uri="{FF2B5EF4-FFF2-40B4-BE49-F238E27FC236}">
                <a16:creationId xmlns:a16="http://schemas.microsoft.com/office/drawing/2014/main" id="{06F7F055-3CF4-4886-959F-D307CCF3BECA}"/>
              </a:ext>
            </a:extLst>
          </p:cNvPr>
          <p:cNvPicPr>
            <a:picLocks noChangeAspect="1"/>
          </p:cNvPicPr>
          <p:nvPr/>
        </p:nvPicPr>
        <p:blipFill rotWithShape="1">
          <a:blip r:embed="rId4">
            <a:extLst>
              <a:ext uri="{28A0092B-C50C-407E-A947-70E740481C1C}">
                <a14:useLocalDpi xmlns:a14="http://schemas.microsoft.com/office/drawing/2010/main" val="0"/>
              </a:ext>
            </a:extLst>
          </a:blip>
          <a:srcRect l="10797" r="22193"/>
          <a:stretch/>
        </p:blipFill>
        <p:spPr>
          <a:xfrm>
            <a:off x="875321" y="990417"/>
            <a:ext cx="4357491" cy="4877167"/>
          </a:xfrm>
          <a:prstGeom prst="rect">
            <a:avLst/>
          </a:prstGeom>
        </p:spPr>
      </p:pic>
      <p:sp>
        <p:nvSpPr>
          <p:cNvPr id="2" name="Rectangle 1">
            <a:extLst>
              <a:ext uri="{FF2B5EF4-FFF2-40B4-BE49-F238E27FC236}">
                <a16:creationId xmlns:a16="http://schemas.microsoft.com/office/drawing/2014/main" id="{A4016C9E-A35D-4116-87B5-4F7C4DAF4FA4}"/>
              </a:ext>
            </a:extLst>
          </p:cNvPr>
          <p:cNvSpPr/>
          <p:nvPr/>
        </p:nvSpPr>
        <p:spPr>
          <a:xfrm>
            <a:off x="7838831" y="1367692"/>
            <a:ext cx="547077" cy="411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F1AA93-D94B-404F-8361-CA13646A63E9}"/>
              </a:ext>
            </a:extLst>
          </p:cNvPr>
          <p:cNvSpPr txBox="1"/>
          <p:nvPr/>
        </p:nvSpPr>
        <p:spPr>
          <a:xfrm>
            <a:off x="5663608" y="1379415"/>
            <a:ext cx="5291833" cy="954107"/>
          </a:xfrm>
          <a:prstGeom prst="rect">
            <a:avLst/>
          </a:prstGeom>
          <a:noFill/>
        </p:spPr>
        <p:txBody>
          <a:bodyPr wrap="none" rtlCol="0">
            <a:spAutoFit/>
          </a:bodyPr>
          <a:lstStyle/>
          <a:p>
            <a:pPr algn="ctr"/>
            <a:r>
              <a:rPr lang="en-US" sz="2800" b="1" dirty="0"/>
              <a:t>Medical team feels life-sustaining</a:t>
            </a:r>
          </a:p>
          <a:p>
            <a:pPr algn="ctr"/>
            <a:r>
              <a:rPr lang="en-US" sz="2800" b="1" dirty="0"/>
              <a:t>treatment is inappropriate</a:t>
            </a:r>
          </a:p>
        </p:txBody>
      </p:sp>
      <p:sp>
        <p:nvSpPr>
          <p:cNvPr id="17" name="TextBox 16">
            <a:extLst>
              <a:ext uri="{FF2B5EF4-FFF2-40B4-BE49-F238E27FC236}">
                <a16:creationId xmlns:a16="http://schemas.microsoft.com/office/drawing/2014/main" id="{91CAB3FD-172D-40F3-B2D8-85182F31EFF8}"/>
              </a:ext>
            </a:extLst>
          </p:cNvPr>
          <p:cNvSpPr txBox="1"/>
          <p:nvPr/>
        </p:nvSpPr>
        <p:spPr>
          <a:xfrm>
            <a:off x="7323986" y="5095560"/>
            <a:ext cx="1902765" cy="523220"/>
          </a:xfrm>
          <a:prstGeom prst="rect">
            <a:avLst/>
          </a:prstGeom>
          <a:noFill/>
        </p:spPr>
        <p:txBody>
          <a:bodyPr wrap="none" rtlCol="0">
            <a:spAutoFit/>
          </a:bodyPr>
          <a:lstStyle/>
          <a:p>
            <a:pPr algn="ctr"/>
            <a:r>
              <a:rPr lang="en-US" sz="2800" b="1" dirty="0">
                <a:solidFill>
                  <a:schemeClr val="accent1">
                    <a:lumMod val="75000"/>
                  </a:schemeClr>
                </a:solidFill>
              </a:rPr>
              <a:t>Now what?</a:t>
            </a:r>
          </a:p>
        </p:txBody>
      </p:sp>
      <p:sp>
        <p:nvSpPr>
          <p:cNvPr id="14" name="TextBox 13">
            <a:extLst>
              <a:ext uri="{FF2B5EF4-FFF2-40B4-BE49-F238E27FC236}">
                <a16:creationId xmlns:a16="http://schemas.microsoft.com/office/drawing/2014/main" id="{CB2A54B7-1408-4F38-B615-1B72F5E39A65}"/>
              </a:ext>
            </a:extLst>
          </p:cNvPr>
          <p:cNvSpPr txBox="1"/>
          <p:nvPr/>
        </p:nvSpPr>
        <p:spPr>
          <a:xfrm>
            <a:off x="6114794" y="2761759"/>
            <a:ext cx="4388637" cy="523220"/>
          </a:xfrm>
          <a:prstGeom prst="rect">
            <a:avLst/>
          </a:prstGeom>
          <a:noFill/>
        </p:spPr>
        <p:txBody>
          <a:bodyPr wrap="none" rtlCol="0">
            <a:spAutoFit/>
          </a:bodyPr>
          <a:lstStyle/>
          <a:p>
            <a:pPr algn="ctr"/>
            <a:r>
              <a:rPr lang="en-US" sz="2800" b="1" dirty="0"/>
              <a:t>Wife wants everything done</a:t>
            </a:r>
          </a:p>
        </p:txBody>
      </p:sp>
      <p:sp>
        <p:nvSpPr>
          <p:cNvPr id="18" name="TextBox 17">
            <a:extLst>
              <a:ext uri="{FF2B5EF4-FFF2-40B4-BE49-F238E27FC236}">
                <a16:creationId xmlns:a16="http://schemas.microsoft.com/office/drawing/2014/main" id="{337AB9C5-08D6-4C1C-99E0-B317D769BB99}"/>
              </a:ext>
            </a:extLst>
          </p:cNvPr>
          <p:cNvSpPr txBox="1"/>
          <p:nvPr/>
        </p:nvSpPr>
        <p:spPr>
          <a:xfrm>
            <a:off x="5393395" y="3713216"/>
            <a:ext cx="5763949" cy="954107"/>
          </a:xfrm>
          <a:prstGeom prst="rect">
            <a:avLst/>
          </a:prstGeom>
          <a:noFill/>
        </p:spPr>
        <p:txBody>
          <a:bodyPr wrap="none" rtlCol="0">
            <a:spAutoFit/>
          </a:bodyPr>
          <a:lstStyle/>
          <a:p>
            <a:pPr algn="ctr"/>
            <a:r>
              <a:rPr lang="en-US" sz="2800" b="1" dirty="0"/>
              <a:t>There are differing concepts of what</a:t>
            </a:r>
          </a:p>
          <a:p>
            <a:pPr algn="ctr"/>
            <a:r>
              <a:rPr lang="en-US" sz="2800" b="1" dirty="0"/>
              <a:t>counts as a harm and benefit</a:t>
            </a:r>
          </a:p>
        </p:txBody>
      </p:sp>
    </p:spTree>
    <p:extLst>
      <p:ext uri="{BB962C8B-B14F-4D97-AF65-F5344CB8AC3E}">
        <p14:creationId xmlns:p14="http://schemas.microsoft.com/office/powerpoint/2010/main" val="403888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sign&#10;&#10;Description automatically generated">
            <a:extLst>
              <a:ext uri="{FF2B5EF4-FFF2-40B4-BE49-F238E27FC236}">
                <a16:creationId xmlns:a16="http://schemas.microsoft.com/office/drawing/2014/main" id="{93BA8B80-B9FA-41BD-BA82-02E27ECB3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164767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22">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27" name="Straight Connector 26">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4016C9E-A35D-4116-87B5-4F7C4DAF4FA4}"/>
              </a:ext>
            </a:extLst>
          </p:cNvPr>
          <p:cNvSpPr/>
          <p:nvPr/>
        </p:nvSpPr>
        <p:spPr>
          <a:xfrm>
            <a:off x="7838831" y="1367692"/>
            <a:ext cx="547077" cy="411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F1AA93-D94B-404F-8361-CA13646A63E9}"/>
              </a:ext>
            </a:extLst>
          </p:cNvPr>
          <p:cNvSpPr txBox="1"/>
          <p:nvPr/>
        </p:nvSpPr>
        <p:spPr>
          <a:xfrm>
            <a:off x="1537181" y="922832"/>
            <a:ext cx="5520871" cy="707886"/>
          </a:xfrm>
          <a:prstGeom prst="rect">
            <a:avLst/>
          </a:prstGeom>
          <a:noFill/>
        </p:spPr>
        <p:txBody>
          <a:bodyPr wrap="none" rtlCol="0">
            <a:spAutoFit/>
          </a:bodyPr>
          <a:lstStyle/>
          <a:p>
            <a:pPr algn="ctr"/>
            <a:r>
              <a:rPr lang="en-US" sz="4000" b="1" dirty="0"/>
              <a:t>Case Study Continued…</a:t>
            </a:r>
          </a:p>
        </p:txBody>
      </p:sp>
      <p:sp>
        <p:nvSpPr>
          <p:cNvPr id="17" name="TextBox 16">
            <a:extLst>
              <a:ext uri="{FF2B5EF4-FFF2-40B4-BE49-F238E27FC236}">
                <a16:creationId xmlns:a16="http://schemas.microsoft.com/office/drawing/2014/main" id="{91CAB3FD-172D-40F3-B2D8-85182F31EFF8}"/>
              </a:ext>
            </a:extLst>
          </p:cNvPr>
          <p:cNvSpPr txBox="1"/>
          <p:nvPr/>
        </p:nvSpPr>
        <p:spPr>
          <a:xfrm>
            <a:off x="1341581" y="4476320"/>
            <a:ext cx="5912067" cy="1200329"/>
          </a:xfrm>
          <a:prstGeom prst="rect">
            <a:avLst/>
          </a:prstGeom>
          <a:noFill/>
        </p:spPr>
        <p:txBody>
          <a:bodyPr wrap="none" rtlCol="0">
            <a:spAutoFit/>
          </a:bodyPr>
          <a:lstStyle/>
          <a:p>
            <a:pPr algn="ctr"/>
            <a:r>
              <a:rPr lang="en-US" sz="2400" b="1" dirty="0">
                <a:solidFill>
                  <a:schemeClr val="accent1">
                    <a:lumMod val="75000"/>
                  </a:schemeClr>
                </a:solidFill>
              </a:rPr>
              <a:t>Should you send out the patient with recent </a:t>
            </a:r>
          </a:p>
          <a:p>
            <a:pPr algn="ctr"/>
            <a:r>
              <a:rPr lang="en-US" sz="2400" b="1" dirty="0">
                <a:solidFill>
                  <a:schemeClr val="accent1">
                    <a:lumMod val="75000"/>
                  </a:schemeClr>
                </a:solidFill>
              </a:rPr>
              <a:t>ischemic CVA who has been showing signs </a:t>
            </a:r>
          </a:p>
          <a:p>
            <a:pPr algn="ctr"/>
            <a:r>
              <a:rPr lang="en-US" sz="2400" b="1" dirty="0">
                <a:solidFill>
                  <a:schemeClr val="accent1">
                    <a:lumMod val="75000"/>
                  </a:schemeClr>
                </a:solidFill>
              </a:rPr>
              <a:t>of alcohol withdrawal but is not ventilated?</a:t>
            </a:r>
          </a:p>
        </p:txBody>
      </p:sp>
      <p:sp>
        <p:nvSpPr>
          <p:cNvPr id="14" name="TextBox 13">
            <a:extLst>
              <a:ext uri="{FF2B5EF4-FFF2-40B4-BE49-F238E27FC236}">
                <a16:creationId xmlns:a16="http://schemas.microsoft.com/office/drawing/2014/main" id="{CB2A54B7-1408-4F38-B615-1B72F5E39A65}"/>
              </a:ext>
            </a:extLst>
          </p:cNvPr>
          <p:cNvSpPr txBox="1"/>
          <p:nvPr/>
        </p:nvSpPr>
        <p:spPr>
          <a:xfrm>
            <a:off x="1446964" y="1630718"/>
            <a:ext cx="5701304" cy="830997"/>
          </a:xfrm>
          <a:prstGeom prst="rect">
            <a:avLst/>
          </a:prstGeom>
          <a:noFill/>
        </p:spPr>
        <p:txBody>
          <a:bodyPr wrap="none" rtlCol="0">
            <a:spAutoFit/>
          </a:bodyPr>
          <a:lstStyle/>
          <a:p>
            <a:pPr algn="ctr"/>
            <a:r>
              <a:rPr lang="en-US" sz="2400" b="1" dirty="0"/>
              <a:t>1 month later, patient has a trach and is in </a:t>
            </a:r>
          </a:p>
          <a:p>
            <a:pPr algn="ctr"/>
            <a:r>
              <a:rPr lang="en-US" sz="2400" b="1" dirty="0"/>
              <a:t>the IMCU awaiting transfer to an LTAC</a:t>
            </a:r>
          </a:p>
        </p:txBody>
      </p:sp>
      <p:sp>
        <p:nvSpPr>
          <p:cNvPr id="18" name="TextBox 17">
            <a:extLst>
              <a:ext uri="{FF2B5EF4-FFF2-40B4-BE49-F238E27FC236}">
                <a16:creationId xmlns:a16="http://schemas.microsoft.com/office/drawing/2014/main" id="{337AB9C5-08D6-4C1C-99E0-B317D769BB99}"/>
              </a:ext>
            </a:extLst>
          </p:cNvPr>
          <p:cNvSpPr txBox="1"/>
          <p:nvPr/>
        </p:nvSpPr>
        <p:spPr>
          <a:xfrm>
            <a:off x="1923729" y="2521252"/>
            <a:ext cx="4747774" cy="830997"/>
          </a:xfrm>
          <a:prstGeom prst="rect">
            <a:avLst/>
          </a:prstGeom>
          <a:noFill/>
        </p:spPr>
        <p:txBody>
          <a:bodyPr wrap="none" rtlCol="0">
            <a:spAutoFit/>
          </a:bodyPr>
          <a:lstStyle/>
          <a:p>
            <a:pPr algn="ctr"/>
            <a:r>
              <a:rPr lang="en-US" sz="2400" b="1" dirty="0"/>
              <a:t>He has developed urosepsis and is </a:t>
            </a:r>
          </a:p>
          <a:p>
            <a:pPr algn="ctr"/>
            <a:r>
              <a:rPr lang="en-US" sz="2400" b="1" dirty="0"/>
              <a:t>hemodynamically unstable</a:t>
            </a:r>
          </a:p>
        </p:txBody>
      </p:sp>
      <p:sp>
        <p:nvSpPr>
          <p:cNvPr id="13" name="TextBox 12">
            <a:extLst>
              <a:ext uri="{FF2B5EF4-FFF2-40B4-BE49-F238E27FC236}">
                <a16:creationId xmlns:a16="http://schemas.microsoft.com/office/drawing/2014/main" id="{5CD0E24C-F8EE-4F02-BCB0-7E19CAFF6753}"/>
              </a:ext>
            </a:extLst>
          </p:cNvPr>
          <p:cNvSpPr txBox="1"/>
          <p:nvPr/>
        </p:nvSpPr>
        <p:spPr>
          <a:xfrm>
            <a:off x="1570042" y="3411786"/>
            <a:ext cx="5455147" cy="830997"/>
          </a:xfrm>
          <a:prstGeom prst="rect">
            <a:avLst/>
          </a:prstGeom>
          <a:noFill/>
        </p:spPr>
        <p:txBody>
          <a:bodyPr wrap="none" rtlCol="0">
            <a:spAutoFit/>
          </a:bodyPr>
          <a:lstStyle/>
          <a:p>
            <a:pPr algn="ctr"/>
            <a:r>
              <a:rPr lang="en-US" sz="2400" b="1" dirty="0"/>
              <a:t>A transfer to the ICU is being requested,</a:t>
            </a:r>
          </a:p>
          <a:p>
            <a:pPr algn="ctr"/>
            <a:r>
              <a:rPr lang="en-US" sz="2400" b="1" dirty="0"/>
              <a:t>however, the ICU is full</a:t>
            </a:r>
          </a:p>
        </p:txBody>
      </p:sp>
      <p:pic>
        <p:nvPicPr>
          <p:cNvPr id="4" name="Picture 3" descr="A picture containing person, indoor, sitting, window&#10;&#10;Description automatically generated">
            <a:extLst>
              <a:ext uri="{FF2B5EF4-FFF2-40B4-BE49-F238E27FC236}">
                <a16:creationId xmlns:a16="http://schemas.microsoft.com/office/drawing/2014/main" id="{BE4FEFD4-251D-444C-904E-30841D4ACE9F}"/>
              </a:ext>
            </a:extLst>
          </p:cNvPr>
          <p:cNvPicPr>
            <a:picLocks noChangeAspect="1"/>
          </p:cNvPicPr>
          <p:nvPr/>
        </p:nvPicPr>
        <p:blipFill rotWithShape="1">
          <a:blip r:embed="rId4">
            <a:extLst>
              <a:ext uri="{28A0092B-C50C-407E-A947-70E740481C1C}">
                <a14:useLocalDpi xmlns:a14="http://schemas.microsoft.com/office/drawing/2010/main" val="0"/>
              </a:ext>
            </a:extLst>
          </a:blip>
          <a:srcRect l="1820" r="50001"/>
          <a:stretch/>
        </p:blipFill>
        <p:spPr>
          <a:xfrm>
            <a:off x="7511113" y="1035538"/>
            <a:ext cx="3579446" cy="4775200"/>
          </a:xfrm>
          <a:prstGeom prst="rect">
            <a:avLst/>
          </a:prstGeom>
        </p:spPr>
      </p:pic>
    </p:spTree>
    <p:extLst>
      <p:ext uri="{BB962C8B-B14F-4D97-AF65-F5344CB8AC3E}">
        <p14:creationId xmlns:p14="http://schemas.microsoft.com/office/powerpoint/2010/main" val="35616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22">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27" name="Straight Connector 26">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4016C9E-A35D-4116-87B5-4F7C4DAF4FA4}"/>
              </a:ext>
            </a:extLst>
          </p:cNvPr>
          <p:cNvSpPr/>
          <p:nvPr/>
        </p:nvSpPr>
        <p:spPr>
          <a:xfrm>
            <a:off x="7838831" y="1367692"/>
            <a:ext cx="547077" cy="411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4D61D0-30AF-46B7-A019-92E52A253348}"/>
              </a:ext>
            </a:extLst>
          </p:cNvPr>
          <p:cNvSpPr txBox="1"/>
          <p:nvPr/>
        </p:nvSpPr>
        <p:spPr>
          <a:xfrm>
            <a:off x="1000180" y="2521656"/>
            <a:ext cx="6821996" cy="523220"/>
          </a:xfrm>
          <a:prstGeom prst="rect">
            <a:avLst/>
          </a:prstGeom>
          <a:noFill/>
        </p:spPr>
        <p:txBody>
          <a:bodyPr wrap="none" rtlCol="0">
            <a:spAutoFit/>
          </a:bodyPr>
          <a:lstStyle/>
          <a:p>
            <a:r>
              <a:rPr lang="en-US" sz="2800" b="1" dirty="0"/>
              <a:t>Demand for ICU beds often exceeds supply</a:t>
            </a:r>
          </a:p>
        </p:txBody>
      </p:sp>
      <p:sp>
        <p:nvSpPr>
          <p:cNvPr id="22" name="TextBox 21">
            <a:extLst>
              <a:ext uri="{FF2B5EF4-FFF2-40B4-BE49-F238E27FC236}">
                <a16:creationId xmlns:a16="http://schemas.microsoft.com/office/drawing/2014/main" id="{7E6FC684-39BC-4828-A556-D62B7ACB9A9A}"/>
              </a:ext>
            </a:extLst>
          </p:cNvPr>
          <p:cNvSpPr txBox="1"/>
          <p:nvPr/>
        </p:nvSpPr>
        <p:spPr>
          <a:xfrm>
            <a:off x="886943" y="1013749"/>
            <a:ext cx="1601464" cy="707886"/>
          </a:xfrm>
          <a:prstGeom prst="rect">
            <a:avLst/>
          </a:prstGeom>
          <a:noFill/>
        </p:spPr>
        <p:txBody>
          <a:bodyPr wrap="none" rtlCol="0">
            <a:spAutoFit/>
          </a:bodyPr>
          <a:lstStyle/>
          <a:p>
            <a:r>
              <a:rPr lang="en-US" sz="4000" b="1" dirty="0"/>
              <a:t>Triage</a:t>
            </a:r>
            <a:endParaRPr lang="en-US" sz="4000" b="1" dirty="0">
              <a:solidFill>
                <a:srgbClr val="FF0000"/>
              </a:solidFill>
              <a:highlight>
                <a:srgbClr val="FFFF00"/>
              </a:highlight>
            </a:endParaRPr>
          </a:p>
        </p:txBody>
      </p:sp>
      <p:sp>
        <p:nvSpPr>
          <p:cNvPr id="23" name="TextBox 22">
            <a:extLst>
              <a:ext uri="{FF2B5EF4-FFF2-40B4-BE49-F238E27FC236}">
                <a16:creationId xmlns:a16="http://schemas.microsoft.com/office/drawing/2014/main" id="{B269A1FA-535E-457B-84F5-F4E15E46FEB2}"/>
              </a:ext>
            </a:extLst>
          </p:cNvPr>
          <p:cNvSpPr txBox="1"/>
          <p:nvPr/>
        </p:nvSpPr>
        <p:spPr>
          <a:xfrm>
            <a:off x="1000179" y="3639587"/>
            <a:ext cx="4439549" cy="523220"/>
          </a:xfrm>
          <a:prstGeom prst="rect">
            <a:avLst/>
          </a:prstGeom>
          <a:noFill/>
        </p:spPr>
        <p:txBody>
          <a:bodyPr wrap="none" rtlCol="0">
            <a:spAutoFit/>
          </a:bodyPr>
          <a:lstStyle/>
          <a:p>
            <a:r>
              <a:rPr lang="en-US" sz="2800" b="1" dirty="0"/>
              <a:t>Objective admission criteria</a:t>
            </a:r>
          </a:p>
        </p:txBody>
      </p:sp>
      <p:sp>
        <p:nvSpPr>
          <p:cNvPr id="11" name="TextBox 10">
            <a:extLst>
              <a:ext uri="{FF2B5EF4-FFF2-40B4-BE49-F238E27FC236}">
                <a16:creationId xmlns:a16="http://schemas.microsoft.com/office/drawing/2014/main" id="{82C42EE6-3C35-4A6F-B2EB-38D0939267DB}"/>
              </a:ext>
            </a:extLst>
          </p:cNvPr>
          <p:cNvSpPr txBox="1"/>
          <p:nvPr/>
        </p:nvSpPr>
        <p:spPr>
          <a:xfrm>
            <a:off x="886943" y="4439608"/>
            <a:ext cx="10401437" cy="523220"/>
          </a:xfrm>
          <a:prstGeom prst="rect">
            <a:avLst/>
          </a:prstGeom>
          <a:noFill/>
        </p:spPr>
        <p:txBody>
          <a:bodyPr wrap="none" rtlCol="0">
            <a:spAutoFit/>
          </a:bodyPr>
          <a:lstStyle/>
          <a:p>
            <a:r>
              <a:rPr lang="en-US" sz="2800" b="1" dirty="0"/>
              <a:t>Seeking to maximize the good for all, not just the individual patient</a:t>
            </a:r>
          </a:p>
        </p:txBody>
      </p:sp>
      <p:sp>
        <p:nvSpPr>
          <p:cNvPr id="12" name="TextBox 11">
            <a:extLst>
              <a:ext uri="{FF2B5EF4-FFF2-40B4-BE49-F238E27FC236}">
                <a16:creationId xmlns:a16="http://schemas.microsoft.com/office/drawing/2014/main" id="{E96A4124-2703-4CE3-94F4-CEA78C0DC46C}"/>
              </a:ext>
            </a:extLst>
          </p:cNvPr>
          <p:cNvSpPr txBox="1"/>
          <p:nvPr/>
        </p:nvSpPr>
        <p:spPr>
          <a:xfrm>
            <a:off x="797052" y="5165473"/>
            <a:ext cx="9936374" cy="523220"/>
          </a:xfrm>
          <a:prstGeom prst="rect">
            <a:avLst/>
          </a:prstGeom>
          <a:noFill/>
        </p:spPr>
        <p:txBody>
          <a:bodyPr wrap="none" rtlCol="0">
            <a:spAutoFit/>
          </a:bodyPr>
          <a:lstStyle/>
          <a:p>
            <a:r>
              <a:rPr lang="en-US" sz="2800" b="1" dirty="0"/>
              <a:t>Who should make the decision regarding admission to the ICU?</a:t>
            </a:r>
          </a:p>
        </p:txBody>
      </p:sp>
    </p:spTree>
    <p:extLst>
      <p:ext uri="{BB962C8B-B14F-4D97-AF65-F5344CB8AC3E}">
        <p14:creationId xmlns:p14="http://schemas.microsoft.com/office/powerpoint/2010/main" val="26379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9">
            <a:extLst>
              <a:ext uri="{FF2B5EF4-FFF2-40B4-BE49-F238E27FC236}">
                <a16:creationId xmlns:a16="http://schemas.microsoft.com/office/drawing/2014/main" id="{1463B9A0-C42E-402C-9AD1-9DAE53361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32" name="Rectangle 31">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5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2B5767-5D09-4EB7-A3FD-428A323E0412}"/>
              </a:ext>
            </a:extLst>
          </p:cNvPr>
          <p:cNvSpPr txBox="1"/>
          <p:nvPr/>
        </p:nvSpPr>
        <p:spPr>
          <a:xfrm>
            <a:off x="2569233" y="679939"/>
            <a:ext cx="7053534" cy="707886"/>
          </a:xfrm>
          <a:prstGeom prst="rect">
            <a:avLst/>
          </a:prstGeom>
          <a:noFill/>
        </p:spPr>
        <p:txBody>
          <a:bodyPr wrap="none" rtlCol="0">
            <a:spAutoFit/>
          </a:bodyPr>
          <a:lstStyle/>
          <a:p>
            <a:r>
              <a:rPr lang="en-US" sz="4000" b="1" u="sng" dirty="0"/>
              <a:t>Hippocratic Guild (350-150 BC)</a:t>
            </a:r>
          </a:p>
        </p:txBody>
      </p:sp>
      <p:sp>
        <p:nvSpPr>
          <p:cNvPr id="4" name="TextBox 3">
            <a:extLst>
              <a:ext uri="{FF2B5EF4-FFF2-40B4-BE49-F238E27FC236}">
                <a16:creationId xmlns:a16="http://schemas.microsoft.com/office/drawing/2014/main" id="{DF48D75B-5616-4A14-A2DA-FA4008505225}"/>
              </a:ext>
            </a:extLst>
          </p:cNvPr>
          <p:cNvSpPr txBox="1"/>
          <p:nvPr/>
        </p:nvSpPr>
        <p:spPr>
          <a:xfrm>
            <a:off x="2985180" y="3360611"/>
            <a:ext cx="6221640" cy="584775"/>
          </a:xfrm>
          <a:prstGeom prst="rect">
            <a:avLst/>
          </a:prstGeom>
          <a:noFill/>
        </p:spPr>
        <p:txBody>
          <a:bodyPr wrap="none" rtlCol="0">
            <a:spAutoFit/>
          </a:bodyPr>
          <a:lstStyle/>
          <a:p>
            <a:r>
              <a:rPr lang="en-US" sz="3200" b="1" dirty="0"/>
              <a:t>Differentiated the cause of disease</a:t>
            </a:r>
          </a:p>
        </p:txBody>
      </p:sp>
      <p:sp>
        <p:nvSpPr>
          <p:cNvPr id="8" name="TextBox 7">
            <a:extLst>
              <a:ext uri="{FF2B5EF4-FFF2-40B4-BE49-F238E27FC236}">
                <a16:creationId xmlns:a16="http://schemas.microsoft.com/office/drawing/2014/main" id="{76F60B30-8D8B-493A-A8AB-ECA5CA3A0CB3}"/>
              </a:ext>
            </a:extLst>
          </p:cNvPr>
          <p:cNvSpPr txBox="1"/>
          <p:nvPr/>
        </p:nvSpPr>
        <p:spPr>
          <a:xfrm>
            <a:off x="4123537" y="4036641"/>
            <a:ext cx="3944926" cy="584775"/>
          </a:xfrm>
          <a:prstGeom prst="rect">
            <a:avLst/>
          </a:prstGeom>
          <a:noFill/>
        </p:spPr>
        <p:txBody>
          <a:bodyPr wrap="none" rtlCol="0">
            <a:spAutoFit/>
          </a:bodyPr>
          <a:lstStyle/>
          <a:p>
            <a:r>
              <a:rPr lang="en-US" sz="3200" b="1" dirty="0"/>
              <a:t>Took detailed records</a:t>
            </a:r>
          </a:p>
        </p:txBody>
      </p:sp>
      <p:sp>
        <p:nvSpPr>
          <p:cNvPr id="9" name="TextBox 8">
            <a:extLst>
              <a:ext uri="{FF2B5EF4-FFF2-40B4-BE49-F238E27FC236}">
                <a16:creationId xmlns:a16="http://schemas.microsoft.com/office/drawing/2014/main" id="{B794182C-5EC7-48F9-92E5-22487A1CD7C0}"/>
              </a:ext>
            </a:extLst>
          </p:cNvPr>
          <p:cNvSpPr txBox="1"/>
          <p:nvPr/>
        </p:nvSpPr>
        <p:spPr>
          <a:xfrm>
            <a:off x="3504746" y="4712671"/>
            <a:ext cx="5182509" cy="584775"/>
          </a:xfrm>
          <a:prstGeom prst="rect">
            <a:avLst/>
          </a:prstGeom>
          <a:noFill/>
        </p:spPr>
        <p:txBody>
          <a:bodyPr wrap="none" rtlCol="0">
            <a:spAutoFit/>
          </a:bodyPr>
          <a:lstStyle/>
          <a:p>
            <a:r>
              <a:rPr lang="en-US" sz="3200" b="1" dirty="0"/>
              <a:t>Began developing prognoses</a:t>
            </a:r>
          </a:p>
        </p:txBody>
      </p:sp>
      <p:sp>
        <p:nvSpPr>
          <p:cNvPr id="10" name="TextBox 9">
            <a:extLst>
              <a:ext uri="{FF2B5EF4-FFF2-40B4-BE49-F238E27FC236}">
                <a16:creationId xmlns:a16="http://schemas.microsoft.com/office/drawing/2014/main" id="{21D97F15-1231-4AB8-85DF-88AE7023CBB4}"/>
              </a:ext>
            </a:extLst>
          </p:cNvPr>
          <p:cNvSpPr txBox="1"/>
          <p:nvPr/>
        </p:nvSpPr>
        <p:spPr>
          <a:xfrm>
            <a:off x="3581209" y="5388701"/>
            <a:ext cx="5029582" cy="584775"/>
          </a:xfrm>
          <a:prstGeom prst="rect">
            <a:avLst/>
          </a:prstGeom>
          <a:noFill/>
        </p:spPr>
        <p:txBody>
          <a:bodyPr wrap="none" rtlCol="0">
            <a:spAutoFit/>
          </a:bodyPr>
          <a:lstStyle/>
          <a:p>
            <a:r>
              <a:rPr lang="en-US" sz="3200" b="1" dirty="0"/>
              <a:t>Had a strong code of ethics</a:t>
            </a:r>
          </a:p>
        </p:txBody>
      </p:sp>
      <p:pic>
        <p:nvPicPr>
          <p:cNvPr id="12" name="Picture 11" descr="A picture containing cat, book, text, wall&#10;&#10;Description automatically generated">
            <a:extLst>
              <a:ext uri="{FF2B5EF4-FFF2-40B4-BE49-F238E27FC236}">
                <a16:creationId xmlns:a16="http://schemas.microsoft.com/office/drawing/2014/main" id="{542FDDCB-0950-4E60-86B6-FD7D4D3BA686}"/>
              </a:ext>
            </a:extLst>
          </p:cNvPr>
          <p:cNvPicPr>
            <a:picLocks noChangeAspect="1"/>
          </p:cNvPicPr>
          <p:nvPr/>
        </p:nvPicPr>
        <p:blipFill rotWithShape="1">
          <a:blip r:embed="rId3">
            <a:extLst>
              <a:ext uri="{28A0092B-C50C-407E-A947-70E740481C1C}">
                <a14:useLocalDpi xmlns:a14="http://schemas.microsoft.com/office/drawing/2010/main" val="0"/>
              </a:ext>
            </a:extLst>
          </a:blip>
          <a:srcRect l="2573" t="13373" r="3285" b="24678"/>
          <a:stretch/>
        </p:blipFill>
        <p:spPr>
          <a:xfrm>
            <a:off x="2985180" y="1387825"/>
            <a:ext cx="6221641" cy="1494119"/>
          </a:xfrm>
          <a:prstGeom prst="rect">
            <a:avLst/>
          </a:prstGeom>
        </p:spPr>
      </p:pic>
    </p:spTree>
    <p:extLst>
      <p:ext uri="{BB962C8B-B14F-4D97-AF65-F5344CB8AC3E}">
        <p14:creationId xmlns:p14="http://schemas.microsoft.com/office/powerpoint/2010/main" val="304083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9">
            <a:extLst>
              <a:ext uri="{FF2B5EF4-FFF2-40B4-BE49-F238E27FC236}">
                <a16:creationId xmlns:a16="http://schemas.microsoft.com/office/drawing/2014/main" id="{1463B9A0-C42E-402C-9AD1-9DAE53361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32" name="Rectangle 31">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5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newspaper&#10;&#10;Description automatically generated">
            <a:extLst>
              <a:ext uri="{FF2B5EF4-FFF2-40B4-BE49-F238E27FC236}">
                <a16:creationId xmlns:a16="http://schemas.microsoft.com/office/drawing/2014/main" id="{BA431357-A94B-44E1-96EB-9024397D9FE9}"/>
              </a:ext>
            </a:extLst>
          </p:cNvPr>
          <p:cNvPicPr>
            <a:picLocks noChangeAspect="1"/>
          </p:cNvPicPr>
          <p:nvPr/>
        </p:nvPicPr>
        <p:blipFill rotWithShape="1">
          <a:blip r:embed="rId2">
            <a:extLst>
              <a:ext uri="{28A0092B-C50C-407E-A947-70E740481C1C}">
                <a14:useLocalDpi xmlns:a14="http://schemas.microsoft.com/office/drawing/2010/main" val="0"/>
              </a:ext>
            </a:extLst>
          </a:blip>
          <a:srcRect b="40556"/>
          <a:stretch/>
        </p:blipFill>
        <p:spPr>
          <a:xfrm>
            <a:off x="2562002" y="803063"/>
            <a:ext cx="7067995" cy="5251874"/>
          </a:xfrm>
          <a:prstGeom prst="rect">
            <a:avLst/>
          </a:prstGeom>
        </p:spPr>
      </p:pic>
    </p:spTree>
    <p:extLst>
      <p:ext uri="{BB962C8B-B14F-4D97-AF65-F5344CB8AC3E}">
        <p14:creationId xmlns:p14="http://schemas.microsoft.com/office/powerpoint/2010/main" val="15789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463B9A0-C42E-402C-9AD1-9DAE53361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1" name="Rectangle 20">
            <a:extLst>
              <a:ext uri="{FF2B5EF4-FFF2-40B4-BE49-F238E27FC236}">
                <a16:creationId xmlns:a16="http://schemas.microsoft.com/office/drawing/2014/main" id="{F2155CD3-83BB-4AEA-A737-FFB45BF5B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9481AC0-C94A-42B2-A337-8F2BD27B4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044" y="374904"/>
            <a:ext cx="11409913"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9C990ECF-0B2F-4372-9715-326BA840E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736" y="539496"/>
            <a:ext cx="11082528" cy="57790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9767B45-8A0F-4B6C-9DF8-FD726770374A}"/>
              </a:ext>
            </a:extLst>
          </p:cNvPr>
          <p:cNvSpPr txBox="1"/>
          <p:nvPr/>
        </p:nvSpPr>
        <p:spPr>
          <a:xfrm>
            <a:off x="2882428" y="1089408"/>
            <a:ext cx="6427144" cy="707886"/>
          </a:xfrm>
          <a:prstGeom prst="rect">
            <a:avLst/>
          </a:prstGeom>
          <a:noFill/>
        </p:spPr>
        <p:txBody>
          <a:bodyPr wrap="none" rtlCol="0">
            <a:spAutoFit/>
          </a:bodyPr>
          <a:lstStyle/>
          <a:p>
            <a:r>
              <a:rPr lang="en-US" sz="4000" b="1" dirty="0"/>
              <a:t>The Nuremberg Code (1947)</a:t>
            </a:r>
          </a:p>
        </p:txBody>
      </p:sp>
      <p:pic>
        <p:nvPicPr>
          <p:cNvPr id="6" name="Picture 5" descr="A group of people around each other&#10;&#10;Description automatically generated">
            <a:extLst>
              <a:ext uri="{FF2B5EF4-FFF2-40B4-BE49-F238E27FC236}">
                <a16:creationId xmlns:a16="http://schemas.microsoft.com/office/drawing/2014/main" id="{DF7B9FA8-7E72-48CA-9B6C-0AB4AA9F6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355" y="2079866"/>
            <a:ext cx="4715719" cy="3768501"/>
          </a:xfrm>
          <a:prstGeom prst="rect">
            <a:avLst/>
          </a:prstGeom>
        </p:spPr>
      </p:pic>
      <p:pic>
        <p:nvPicPr>
          <p:cNvPr id="3" name="Picture 2" descr="A group of people standing in front of a crowd&#10;&#10;Description automatically generated">
            <a:extLst>
              <a:ext uri="{FF2B5EF4-FFF2-40B4-BE49-F238E27FC236}">
                <a16:creationId xmlns:a16="http://schemas.microsoft.com/office/drawing/2014/main" id="{D7E2C663-B332-4C3C-874A-471A80967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972" y="2079866"/>
            <a:ext cx="5255687" cy="3768501"/>
          </a:xfrm>
          <a:prstGeom prst="rect">
            <a:avLst/>
          </a:prstGeom>
        </p:spPr>
      </p:pic>
    </p:spTree>
    <p:extLst>
      <p:ext uri="{BB962C8B-B14F-4D97-AF65-F5344CB8AC3E}">
        <p14:creationId xmlns:p14="http://schemas.microsoft.com/office/powerpoint/2010/main" val="18022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9">
            <a:extLst>
              <a:ext uri="{FF2B5EF4-FFF2-40B4-BE49-F238E27FC236}">
                <a16:creationId xmlns:a16="http://schemas.microsoft.com/office/drawing/2014/main" id="{1463B9A0-C42E-402C-9AD1-9DAE53361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32" name="Rectangle 31">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5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2B5767-5D09-4EB7-A3FD-428A323E0412}"/>
              </a:ext>
            </a:extLst>
          </p:cNvPr>
          <p:cNvSpPr txBox="1"/>
          <p:nvPr/>
        </p:nvSpPr>
        <p:spPr>
          <a:xfrm>
            <a:off x="4929739" y="1985482"/>
            <a:ext cx="6427144" cy="707886"/>
          </a:xfrm>
          <a:prstGeom prst="rect">
            <a:avLst/>
          </a:prstGeom>
          <a:noFill/>
        </p:spPr>
        <p:txBody>
          <a:bodyPr wrap="none" rtlCol="0">
            <a:spAutoFit/>
          </a:bodyPr>
          <a:lstStyle/>
          <a:p>
            <a:r>
              <a:rPr lang="en-US" sz="4000" b="1" u="sng" dirty="0"/>
              <a:t>The Nuremberg Code (1947)</a:t>
            </a:r>
          </a:p>
        </p:txBody>
      </p:sp>
      <p:sp>
        <p:nvSpPr>
          <p:cNvPr id="4" name="TextBox 3">
            <a:extLst>
              <a:ext uri="{FF2B5EF4-FFF2-40B4-BE49-F238E27FC236}">
                <a16:creationId xmlns:a16="http://schemas.microsoft.com/office/drawing/2014/main" id="{DF48D75B-5616-4A14-A2DA-FA4008505225}"/>
              </a:ext>
            </a:extLst>
          </p:cNvPr>
          <p:cNvSpPr txBox="1"/>
          <p:nvPr/>
        </p:nvSpPr>
        <p:spPr>
          <a:xfrm>
            <a:off x="6499047" y="2935684"/>
            <a:ext cx="3288529" cy="584775"/>
          </a:xfrm>
          <a:prstGeom prst="rect">
            <a:avLst/>
          </a:prstGeom>
          <a:noFill/>
        </p:spPr>
        <p:txBody>
          <a:bodyPr wrap="none" rtlCol="0">
            <a:spAutoFit/>
          </a:bodyPr>
          <a:lstStyle/>
          <a:p>
            <a:r>
              <a:rPr lang="en-US" sz="3200" b="1" dirty="0"/>
              <a:t>Informed consent</a:t>
            </a:r>
          </a:p>
        </p:txBody>
      </p:sp>
      <p:sp>
        <p:nvSpPr>
          <p:cNvPr id="8" name="TextBox 7">
            <a:extLst>
              <a:ext uri="{FF2B5EF4-FFF2-40B4-BE49-F238E27FC236}">
                <a16:creationId xmlns:a16="http://schemas.microsoft.com/office/drawing/2014/main" id="{76F60B30-8D8B-493A-A8AB-ECA5CA3A0CB3}"/>
              </a:ext>
            </a:extLst>
          </p:cNvPr>
          <p:cNvSpPr txBox="1"/>
          <p:nvPr/>
        </p:nvSpPr>
        <p:spPr>
          <a:xfrm>
            <a:off x="5687960" y="3611714"/>
            <a:ext cx="4910703" cy="584775"/>
          </a:xfrm>
          <a:prstGeom prst="rect">
            <a:avLst/>
          </a:prstGeom>
          <a:noFill/>
        </p:spPr>
        <p:txBody>
          <a:bodyPr wrap="none" rtlCol="0">
            <a:spAutoFit/>
          </a:bodyPr>
          <a:lstStyle/>
          <a:p>
            <a:r>
              <a:rPr lang="en-US" sz="3200" b="1" dirty="0"/>
              <a:t>Avoiding unnecessary risks</a:t>
            </a:r>
          </a:p>
        </p:txBody>
      </p:sp>
      <p:sp>
        <p:nvSpPr>
          <p:cNvPr id="9" name="TextBox 8">
            <a:extLst>
              <a:ext uri="{FF2B5EF4-FFF2-40B4-BE49-F238E27FC236}">
                <a16:creationId xmlns:a16="http://schemas.microsoft.com/office/drawing/2014/main" id="{B794182C-5EC7-48F9-92E5-22487A1CD7C0}"/>
              </a:ext>
            </a:extLst>
          </p:cNvPr>
          <p:cNvSpPr txBox="1"/>
          <p:nvPr/>
        </p:nvSpPr>
        <p:spPr>
          <a:xfrm>
            <a:off x="5898626" y="4287744"/>
            <a:ext cx="4489371" cy="584775"/>
          </a:xfrm>
          <a:prstGeom prst="rect">
            <a:avLst/>
          </a:prstGeom>
          <a:noFill/>
        </p:spPr>
        <p:txBody>
          <a:bodyPr wrap="none" rtlCol="0">
            <a:spAutoFit/>
          </a:bodyPr>
          <a:lstStyle/>
          <a:p>
            <a:r>
              <a:rPr lang="en-US" sz="3200" b="1" dirty="0"/>
              <a:t>Freedom to leave studies</a:t>
            </a:r>
          </a:p>
        </p:txBody>
      </p:sp>
      <p:pic>
        <p:nvPicPr>
          <p:cNvPr id="5" name="Picture 4" descr="A person standing in a room&#10;&#10;Description automatically generated">
            <a:extLst>
              <a:ext uri="{FF2B5EF4-FFF2-40B4-BE49-F238E27FC236}">
                <a16:creationId xmlns:a16="http://schemas.microsoft.com/office/drawing/2014/main" id="{F6EC929B-6DEC-4B08-AAFD-0D66712B8CE8}"/>
              </a:ext>
            </a:extLst>
          </p:cNvPr>
          <p:cNvPicPr>
            <a:picLocks noChangeAspect="1"/>
          </p:cNvPicPr>
          <p:nvPr/>
        </p:nvPicPr>
        <p:blipFill rotWithShape="1">
          <a:blip r:embed="rId2">
            <a:extLst>
              <a:ext uri="{28A0092B-C50C-407E-A947-70E740481C1C}">
                <a14:useLocalDpi xmlns:a14="http://schemas.microsoft.com/office/drawing/2010/main" val="0"/>
              </a:ext>
            </a:extLst>
          </a:blip>
          <a:srcRect l="46483" r="10329"/>
          <a:stretch/>
        </p:blipFill>
        <p:spPr>
          <a:xfrm>
            <a:off x="944331" y="1525748"/>
            <a:ext cx="3839383" cy="4254500"/>
          </a:xfrm>
          <a:prstGeom prst="rect">
            <a:avLst/>
          </a:prstGeom>
        </p:spPr>
      </p:pic>
    </p:spTree>
    <p:extLst>
      <p:ext uri="{BB962C8B-B14F-4D97-AF65-F5344CB8AC3E}">
        <p14:creationId xmlns:p14="http://schemas.microsoft.com/office/powerpoint/2010/main" val="336875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9">
            <a:extLst>
              <a:ext uri="{FF2B5EF4-FFF2-40B4-BE49-F238E27FC236}">
                <a16:creationId xmlns:a16="http://schemas.microsoft.com/office/drawing/2014/main" id="{1463B9A0-C42E-402C-9AD1-9DAE53361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32" name="Rectangle 31">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5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2B5767-5D09-4EB7-A3FD-428A323E0412}"/>
              </a:ext>
            </a:extLst>
          </p:cNvPr>
          <p:cNvSpPr txBox="1"/>
          <p:nvPr/>
        </p:nvSpPr>
        <p:spPr>
          <a:xfrm>
            <a:off x="1589446" y="661971"/>
            <a:ext cx="9013108" cy="707886"/>
          </a:xfrm>
          <a:prstGeom prst="rect">
            <a:avLst/>
          </a:prstGeom>
          <a:noFill/>
        </p:spPr>
        <p:txBody>
          <a:bodyPr wrap="none" rtlCol="0">
            <a:spAutoFit/>
          </a:bodyPr>
          <a:lstStyle/>
          <a:p>
            <a:r>
              <a:rPr lang="en-US" sz="4000" b="1" u="sng" dirty="0"/>
              <a:t>Contemporary Issues in Medical Ethics</a:t>
            </a:r>
          </a:p>
        </p:txBody>
      </p:sp>
      <p:pic>
        <p:nvPicPr>
          <p:cNvPr id="6" name="Picture 5" descr="A group of people posing for the camera&#10;&#10;Description automatically generated">
            <a:extLst>
              <a:ext uri="{FF2B5EF4-FFF2-40B4-BE49-F238E27FC236}">
                <a16:creationId xmlns:a16="http://schemas.microsoft.com/office/drawing/2014/main" id="{FDC4E948-3C31-479A-B057-AD12F84DCF37}"/>
              </a:ext>
            </a:extLst>
          </p:cNvPr>
          <p:cNvPicPr>
            <a:picLocks noChangeAspect="1"/>
          </p:cNvPicPr>
          <p:nvPr/>
        </p:nvPicPr>
        <p:blipFill rotWithShape="1">
          <a:blip r:embed="rId2">
            <a:extLst>
              <a:ext uri="{28A0092B-C50C-407E-A947-70E740481C1C}">
                <a14:useLocalDpi xmlns:a14="http://schemas.microsoft.com/office/drawing/2010/main" val="0"/>
              </a:ext>
            </a:extLst>
          </a:blip>
          <a:srcRect l="3304" t="527" r="-3304" b="38233"/>
          <a:stretch/>
        </p:blipFill>
        <p:spPr>
          <a:xfrm>
            <a:off x="1062853" y="1369857"/>
            <a:ext cx="10886831" cy="2727124"/>
          </a:xfrm>
          <a:prstGeom prst="rect">
            <a:avLst/>
          </a:prstGeom>
        </p:spPr>
      </p:pic>
      <p:sp>
        <p:nvSpPr>
          <p:cNvPr id="4" name="TextBox 3">
            <a:extLst>
              <a:ext uri="{FF2B5EF4-FFF2-40B4-BE49-F238E27FC236}">
                <a16:creationId xmlns:a16="http://schemas.microsoft.com/office/drawing/2014/main" id="{DF48D75B-5616-4A14-A2DA-FA4008505225}"/>
              </a:ext>
            </a:extLst>
          </p:cNvPr>
          <p:cNvSpPr txBox="1"/>
          <p:nvPr/>
        </p:nvSpPr>
        <p:spPr>
          <a:xfrm>
            <a:off x="2008696" y="4298112"/>
            <a:ext cx="2871299" cy="584775"/>
          </a:xfrm>
          <a:prstGeom prst="rect">
            <a:avLst/>
          </a:prstGeom>
          <a:noFill/>
        </p:spPr>
        <p:txBody>
          <a:bodyPr wrap="none" rtlCol="0">
            <a:spAutoFit/>
          </a:bodyPr>
          <a:lstStyle/>
          <a:p>
            <a:r>
              <a:rPr lang="en-US" sz="3200" b="1" dirty="0"/>
              <a:t>Confidentiality</a:t>
            </a:r>
          </a:p>
        </p:txBody>
      </p:sp>
      <p:sp>
        <p:nvSpPr>
          <p:cNvPr id="8" name="TextBox 7">
            <a:extLst>
              <a:ext uri="{FF2B5EF4-FFF2-40B4-BE49-F238E27FC236}">
                <a16:creationId xmlns:a16="http://schemas.microsoft.com/office/drawing/2014/main" id="{76F60B30-8D8B-493A-A8AB-ECA5CA3A0CB3}"/>
              </a:ext>
            </a:extLst>
          </p:cNvPr>
          <p:cNvSpPr txBox="1"/>
          <p:nvPr/>
        </p:nvSpPr>
        <p:spPr>
          <a:xfrm>
            <a:off x="1966215" y="4903368"/>
            <a:ext cx="2956259" cy="584775"/>
          </a:xfrm>
          <a:prstGeom prst="rect">
            <a:avLst/>
          </a:prstGeom>
          <a:noFill/>
        </p:spPr>
        <p:txBody>
          <a:bodyPr wrap="none" rtlCol="0">
            <a:spAutoFit/>
          </a:bodyPr>
          <a:lstStyle/>
          <a:p>
            <a:r>
              <a:rPr lang="en-US" sz="3200" b="1" dirty="0"/>
              <a:t>Mental capacity</a:t>
            </a:r>
          </a:p>
        </p:txBody>
      </p:sp>
      <p:sp>
        <p:nvSpPr>
          <p:cNvPr id="9" name="TextBox 8">
            <a:extLst>
              <a:ext uri="{FF2B5EF4-FFF2-40B4-BE49-F238E27FC236}">
                <a16:creationId xmlns:a16="http://schemas.microsoft.com/office/drawing/2014/main" id="{B794182C-5EC7-48F9-92E5-22487A1CD7C0}"/>
              </a:ext>
            </a:extLst>
          </p:cNvPr>
          <p:cNvSpPr txBox="1"/>
          <p:nvPr/>
        </p:nvSpPr>
        <p:spPr>
          <a:xfrm>
            <a:off x="1621441" y="5488143"/>
            <a:ext cx="3645806" cy="584775"/>
          </a:xfrm>
          <a:prstGeom prst="rect">
            <a:avLst/>
          </a:prstGeom>
          <a:noFill/>
        </p:spPr>
        <p:txBody>
          <a:bodyPr wrap="none" rtlCol="0">
            <a:spAutoFit/>
          </a:bodyPr>
          <a:lstStyle/>
          <a:p>
            <a:r>
              <a:rPr lang="en-US" sz="3200" b="1" dirty="0"/>
              <a:t>Advanced directives</a:t>
            </a:r>
          </a:p>
        </p:txBody>
      </p:sp>
      <p:sp>
        <p:nvSpPr>
          <p:cNvPr id="12" name="TextBox 11">
            <a:extLst>
              <a:ext uri="{FF2B5EF4-FFF2-40B4-BE49-F238E27FC236}">
                <a16:creationId xmlns:a16="http://schemas.microsoft.com/office/drawing/2014/main" id="{F733B080-8B44-4134-A73D-22DAC7811120}"/>
              </a:ext>
            </a:extLst>
          </p:cNvPr>
          <p:cNvSpPr txBox="1"/>
          <p:nvPr/>
        </p:nvSpPr>
        <p:spPr>
          <a:xfrm>
            <a:off x="6362847" y="4298112"/>
            <a:ext cx="4600747" cy="584775"/>
          </a:xfrm>
          <a:prstGeom prst="rect">
            <a:avLst/>
          </a:prstGeom>
          <a:noFill/>
        </p:spPr>
        <p:txBody>
          <a:bodyPr wrap="none" rtlCol="0">
            <a:spAutoFit/>
          </a:bodyPr>
          <a:lstStyle/>
          <a:p>
            <a:r>
              <a:rPr lang="en-US" sz="3200" b="1" dirty="0"/>
              <a:t>Patient dignity and safety</a:t>
            </a:r>
          </a:p>
        </p:txBody>
      </p:sp>
      <p:sp>
        <p:nvSpPr>
          <p:cNvPr id="13" name="TextBox 12">
            <a:extLst>
              <a:ext uri="{FF2B5EF4-FFF2-40B4-BE49-F238E27FC236}">
                <a16:creationId xmlns:a16="http://schemas.microsoft.com/office/drawing/2014/main" id="{9F65BC81-B6FD-4517-8DFA-025D7F7C4C00}"/>
              </a:ext>
            </a:extLst>
          </p:cNvPr>
          <p:cNvSpPr txBox="1"/>
          <p:nvPr/>
        </p:nvSpPr>
        <p:spPr>
          <a:xfrm>
            <a:off x="6769453" y="4903368"/>
            <a:ext cx="3833101" cy="584775"/>
          </a:xfrm>
          <a:prstGeom prst="rect">
            <a:avLst/>
          </a:prstGeom>
          <a:noFill/>
        </p:spPr>
        <p:txBody>
          <a:bodyPr wrap="none" rtlCol="0">
            <a:spAutoFit/>
          </a:bodyPr>
          <a:lstStyle/>
          <a:p>
            <a:r>
              <a:rPr lang="en-US" sz="3200" b="1" dirty="0"/>
              <a:t>Medical malpractice</a:t>
            </a:r>
          </a:p>
        </p:txBody>
      </p:sp>
      <p:sp>
        <p:nvSpPr>
          <p:cNvPr id="14" name="TextBox 13">
            <a:extLst>
              <a:ext uri="{FF2B5EF4-FFF2-40B4-BE49-F238E27FC236}">
                <a16:creationId xmlns:a16="http://schemas.microsoft.com/office/drawing/2014/main" id="{1DA4F9D4-8F17-4BE2-8EA7-C7219EE8F9B9}"/>
              </a:ext>
            </a:extLst>
          </p:cNvPr>
          <p:cNvSpPr txBox="1"/>
          <p:nvPr/>
        </p:nvSpPr>
        <p:spPr>
          <a:xfrm>
            <a:off x="7190284" y="5488143"/>
            <a:ext cx="2945871" cy="584775"/>
          </a:xfrm>
          <a:prstGeom prst="rect">
            <a:avLst/>
          </a:prstGeom>
          <a:noFill/>
        </p:spPr>
        <p:txBody>
          <a:bodyPr wrap="none" rtlCol="0">
            <a:spAutoFit/>
          </a:bodyPr>
          <a:lstStyle/>
          <a:p>
            <a:r>
              <a:rPr lang="en-US" sz="3200" b="1" dirty="0"/>
              <a:t>Professionalism</a:t>
            </a:r>
          </a:p>
        </p:txBody>
      </p:sp>
    </p:spTree>
    <p:extLst>
      <p:ext uri="{BB962C8B-B14F-4D97-AF65-F5344CB8AC3E}">
        <p14:creationId xmlns:p14="http://schemas.microsoft.com/office/powerpoint/2010/main" val="248084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4B5FFB-E400-49F0-8153-75622C96F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9E734E7-3EBF-463F-9D80-2668EE36A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44685F97-04E2-4F32-B20B-3CB5C4D1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457F0196-A6E1-4D1C-B47F-8CF95D759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521404AE-4400-43A1-94EC-16F37AE015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8" name="Straight Connector 17">
              <a:extLst>
                <a:ext uri="{FF2B5EF4-FFF2-40B4-BE49-F238E27FC236}">
                  <a16:creationId xmlns:a16="http://schemas.microsoft.com/office/drawing/2014/main" id="{96CF6F17-8CCC-492C-A2CB-97CCBF7CBB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3A3195-94A6-4E0A-BE4A-12564DAEE2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1373ED-58A8-4EEA-959E-7BD3C97B15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2" name="Rectangle 21">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8" name="Rectangle 27">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30" name="Straight Connector 29">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96FD82E-C1BC-4236-991E-330E76F26290}"/>
              </a:ext>
            </a:extLst>
          </p:cNvPr>
          <p:cNvSpPr/>
          <p:nvPr/>
        </p:nvSpPr>
        <p:spPr>
          <a:xfrm>
            <a:off x="7852490" y="1907810"/>
            <a:ext cx="665868" cy="3145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3C2EC0-644D-4256-A8A9-31BDD4D89452}"/>
              </a:ext>
            </a:extLst>
          </p:cNvPr>
          <p:cNvSpPr txBox="1"/>
          <p:nvPr/>
        </p:nvSpPr>
        <p:spPr>
          <a:xfrm>
            <a:off x="1115034" y="1272799"/>
            <a:ext cx="9961932" cy="4312402"/>
          </a:xfrm>
          <a:prstGeom prst="rect">
            <a:avLst/>
          </a:prstGeom>
        </p:spPr>
        <p:txBody>
          <a:bodyPr vert="horz" lIns="91440" tIns="45720" rIns="91440" bIns="45720" rtlCol="0" anchor="ctr">
            <a:normAutofit/>
          </a:bodyPr>
          <a:lstStyle/>
          <a:p>
            <a:pPr algn="ctr" defTabSz="914400">
              <a:lnSpc>
                <a:spcPct val="83000"/>
              </a:lnSpc>
              <a:spcBef>
                <a:spcPct val="0"/>
              </a:spcBef>
              <a:spcAft>
                <a:spcPts val="600"/>
              </a:spcAft>
            </a:pPr>
            <a:r>
              <a:rPr lang="en-US" sz="6800" cap="all" spc="-100" dirty="0">
                <a:solidFill>
                  <a:schemeClr val="accent3">
                    <a:lumMod val="75000"/>
                  </a:schemeClr>
                </a:solidFill>
                <a:latin typeface="+mj-lt"/>
              </a:rPr>
              <a:t>Have you experienced an </a:t>
            </a:r>
          </a:p>
          <a:p>
            <a:pPr algn="ctr" defTabSz="914400">
              <a:lnSpc>
                <a:spcPct val="83000"/>
              </a:lnSpc>
              <a:spcBef>
                <a:spcPct val="0"/>
              </a:spcBef>
              <a:spcAft>
                <a:spcPts val="600"/>
              </a:spcAft>
            </a:pPr>
            <a:r>
              <a:rPr lang="en-US" sz="6800" cap="all" spc="-100" dirty="0">
                <a:solidFill>
                  <a:schemeClr val="accent3">
                    <a:lumMod val="75000"/>
                  </a:schemeClr>
                </a:solidFill>
                <a:latin typeface="+mj-lt"/>
              </a:rPr>
              <a:t>ethical dilemma?</a:t>
            </a:r>
          </a:p>
        </p:txBody>
      </p:sp>
    </p:spTree>
    <p:extLst>
      <p:ext uri="{BB962C8B-B14F-4D97-AF65-F5344CB8AC3E}">
        <p14:creationId xmlns:p14="http://schemas.microsoft.com/office/powerpoint/2010/main" val="150457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4B5FFB-E400-49F0-8153-75622C96F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9E734E7-3EBF-463F-9D80-2668EE36A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44685F97-04E2-4F32-B20B-3CB5C4D1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457F0196-A6E1-4D1C-B47F-8CF95D759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521404AE-4400-43A1-94EC-16F37AE015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8" name="Straight Connector 17">
              <a:extLst>
                <a:ext uri="{FF2B5EF4-FFF2-40B4-BE49-F238E27FC236}">
                  <a16:creationId xmlns:a16="http://schemas.microsoft.com/office/drawing/2014/main" id="{96CF6F17-8CCC-492C-A2CB-97CCBF7CBB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3A3195-94A6-4E0A-BE4A-12564DAEE2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1373ED-58A8-4EEA-959E-7BD3C97B15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2" name="Rectangle 21">
            <a:extLst>
              <a:ext uri="{FF2B5EF4-FFF2-40B4-BE49-F238E27FC236}">
                <a16:creationId xmlns:a16="http://schemas.microsoft.com/office/drawing/2014/main" id="{B66F8A2C-B8CF-4B20-9A73-2ADCF6302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a:extLst>
              <a:ext uri="{FF2B5EF4-FFF2-40B4-BE49-F238E27FC236}">
                <a16:creationId xmlns:a16="http://schemas.microsoft.com/office/drawing/2014/main" id="{180C23B1-7427-4DF4-BFF1-60CD7E93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8" name="Rectangle 27">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cxnSp>
        <p:nvCxnSpPr>
          <p:cNvPr id="30" name="Straight Connector 29">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96FD82E-C1BC-4236-991E-330E76F26290}"/>
              </a:ext>
            </a:extLst>
          </p:cNvPr>
          <p:cNvSpPr/>
          <p:nvPr/>
        </p:nvSpPr>
        <p:spPr>
          <a:xfrm>
            <a:off x="7852490" y="1907810"/>
            <a:ext cx="665868" cy="3145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3C2EC0-644D-4256-A8A9-31BDD4D89452}"/>
              </a:ext>
            </a:extLst>
          </p:cNvPr>
          <p:cNvSpPr txBox="1"/>
          <p:nvPr/>
        </p:nvSpPr>
        <p:spPr>
          <a:xfrm>
            <a:off x="1115034" y="1272799"/>
            <a:ext cx="9961932" cy="4312402"/>
          </a:xfrm>
          <a:prstGeom prst="rect">
            <a:avLst/>
          </a:prstGeom>
        </p:spPr>
        <p:txBody>
          <a:bodyPr vert="horz" lIns="91440" tIns="45720" rIns="91440" bIns="45720" rtlCol="0" anchor="ctr">
            <a:normAutofit/>
          </a:bodyPr>
          <a:lstStyle/>
          <a:p>
            <a:pPr algn="ctr" defTabSz="914400">
              <a:lnSpc>
                <a:spcPct val="83000"/>
              </a:lnSpc>
              <a:spcBef>
                <a:spcPct val="0"/>
              </a:spcBef>
              <a:spcAft>
                <a:spcPts val="600"/>
              </a:spcAft>
            </a:pPr>
            <a:r>
              <a:rPr lang="en-US" sz="6800" cap="all" spc="-100" dirty="0">
                <a:solidFill>
                  <a:schemeClr val="accent3">
                    <a:lumMod val="75000"/>
                  </a:schemeClr>
                </a:solidFill>
                <a:latin typeface="+mj-lt"/>
              </a:rPr>
              <a:t>Case</a:t>
            </a:r>
          </a:p>
          <a:p>
            <a:pPr algn="ctr" defTabSz="914400">
              <a:lnSpc>
                <a:spcPct val="83000"/>
              </a:lnSpc>
              <a:spcBef>
                <a:spcPct val="0"/>
              </a:spcBef>
              <a:spcAft>
                <a:spcPts val="600"/>
              </a:spcAft>
            </a:pPr>
            <a:r>
              <a:rPr lang="en-US" sz="6800" cap="all" spc="-100" dirty="0">
                <a:solidFill>
                  <a:schemeClr val="accent3">
                    <a:lumMod val="75000"/>
                  </a:schemeClr>
                </a:solidFill>
                <a:latin typeface="+mj-lt"/>
              </a:rPr>
              <a:t>Study</a:t>
            </a:r>
          </a:p>
        </p:txBody>
      </p:sp>
    </p:spTree>
    <p:extLst>
      <p:ext uri="{BB962C8B-B14F-4D97-AF65-F5344CB8AC3E}">
        <p14:creationId xmlns:p14="http://schemas.microsoft.com/office/powerpoint/2010/main" val="3274561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0.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1.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2.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5.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5.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7.xml><?xml version="1.0" encoding="utf-8"?>
<a:themeOverride xmlns:a="http://schemas.openxmlformats.org/drawingml/2006/main">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themeOverride>
</file>

<file path=ppt/theme/themeOverride8.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9.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otalTime>201</TotalTime>
  <Words>904</Words>
  <Application>Microsoft Office PowerPoint</Application>
  <PresentationFormat>Widescreen</PresentationFormat>
  <Paragraphs>139</Paragraphs>
  <Slides>24</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Garamond</vt:lpstr>
      <vt:lpstr>Savon</vt:lpstr>
      <vt:lpstr>Office Theme</vt:lpstr>
      <vt:lpstr>Ethics in critical care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critical care medicine</dc:title>
  <dc:creator>James Dinwiddie</dc:creator>
  <cp:lastModifiedBy>James Dinwiddie</cp:lastModifiedBy>
  <cp:revision>1</cp:revision>
  <dcterms:created xsi:type="dcterms:W3CDTF">2019-04-29T14:35:47Z</dcterms:created>
  <dcterms:modified xsi:type="dcterms:W3CDTF">2019-10-08T12:11:13Z</dcterms:modified>
</cp:coreProperties>
</file>